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84" r:id="rId3"/>
    <p:sldId id="267" r:id="rId4"/>
    <p:sldId id="760" r:id="rId5"/>
    <p:sldId id="761" r:id="rId6"/>
    <p:sldId id="264" r:id="rId7"/>
    <p:sldId id="721" r:id="rId8"/>
    <p:sldId id="722" r:id="rId9"/>
    <p:sldId id="723" r:id="rId10"/>
    <p:sldId id="724" r:id="rId11"/>
    <p:sldId id="725" r:id="rId12"/>
    <p:sldId id="726" r:id="rId13"/>
    <p:sldId id="727" r:id="rId14"/>
    <p:sldId id="728" r:id="rId15"/>
    <p:sldId id="729" r:id="rId16"/>
    <p:sldId id="730" r:id="rId17"/>
    <p:sldId id="731" r:id="rId18"/>
    <p:sldId id="732" r:id="rId19"/>
    <p:sldId id="733" r:id="rId20"/>
    <p:sldId id="734" r:id="rId21"/>
    <p:sldId id="735" r:id="rId22"/>
    <p:sldId id="736" r:id="rId23"/>
    <p:sldId id="737" r:id="rId24"/>
    <p:sldId id="767" r:id="rId25"/>
    <p:sldId id="768" r:id="rId26"/>
    <p:sldId id="769" r:id="rId27"/>
    <p:sldId id="770" r:id="rId28"/>
    <p:sldId id="738" r:id="rId29"/>
    <p:sldId id="747" r:id="rId30"/>
    <p:sldId id="748" r:id="rId31"/>
    <p:sldId id="716" r:id="rId32"/>
    <p:sldId id="739" r:id="rId33"/>
    <p:sldId id="717" r:id="rId34"/>
    <p:sldId id="718" r:id="rId35"/>
    <p:sldId id="719" r:id="rId36"/>
    <p:sldId id="762" r:id="rId37"/>
    <p:sldId id="750" r:id="rId38"/>
    <p:sldId id="751" r:id="rId39"/>
    <p:sldId id="752" r:id="rId40"/>
    <p:sldId id="753" r:id="rId41"/>
    <p:sldId id="754" r:id="rId42"/>
    <p:sldId id="755" r:id="rId43"/>
    <p:sldId id="756" r:id="rId44"/>
    <p:sldId id="740" r:id="rId45"/>
    <p:sldId id="757" r:id="rId46"/>
    <p:sldId id="758" r:id="rId47"/>
    <p:sldId id="741" r:id="rId48"/>
    <p:sldId id="742" r:id="rId49"/>
    <p:sldId id="691" r:id="rId50"/>
    <p:sldId id="766" r:id="rId51"/>
    <p:sldId id="765" r:id="rId52"/>
    <p:sldId id="746" r:id="rId53"/>
    <p:sldId id="744" r:id="rId54"/>
    <p:sldId id="745" r:id="rId55"/>
    <p:sldId id="698" r:id="rId56"/>
    <p:sldId id="764" r:id="rId57"/>
    <p:sldId id="763" r:id="rId58"/>
    <p:sldId id="304" r:id="rId59"/>
    <p:sldId id="261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7" autoAdjust="0"/>
    <p:restoredTop sz="74845" autoAdjust="0"/>
  </p:normalViewPr>
  <p:slideViewPr>
    <p:cSldViewPr>
      <p:cViewPr varScale="1">
        <p:scale>
          <a:sx n="86" d="100"/>
          <a:sy n="86" d="100"/>
        </p:scale>
        <p:origin x="17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3607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6024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039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9494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6506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9427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1556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132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278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2057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300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4610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685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0365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39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955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1035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4572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5784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04512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670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332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3796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0799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8491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896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7639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2811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1385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73866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3216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4052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2370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08504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475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5056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345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8851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5088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2117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57475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63387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89947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287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06796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486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49665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18157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25286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28539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2811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2628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9304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381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689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1400.png"/><Relationship Id="rId9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6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4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1.png"/><Relationship Id="rId11" Type="http://schemas.openxmlformats.org/officeDocument/2006/relationships/image" Target="../media/image250.png"/><Relationship Id="rId5" Type="http://schemas.openxmlformats.org/officeDocument/2006/relationships/image" Target="../media/image281.png"/><Relationship Id="rId10" Type="http://schemas.openxmlformats.org/officeDocument/2006/relationships/image" Target="../media/image24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Relationship Id="rId9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1.02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Данные 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то что не надо сразу бежать и строить модели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32D2860-0D79-4520-9A6B-EB3BEF362C2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A63E3F-9297-4476-B95F-EF6C425BC583}"/>
              </a:ext>
            </a:extLst>
          </p:cNvPr>
          <p:cNvSpPr/>
          <p:nvPr/>
        </p:nvSpPr>
        <p:spPr>
          <a:xfrm>
            <a:off x="335360" y="1180347"/>
            <a:ext cx="79208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Порядковые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(Ordinal) 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и упорядоченные величины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79376" y="2420888"/>
            <a:ext cx="51125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Какой у вас уровень английского: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C2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3359696" y="3861048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Довольны ли вы курсом Машинное Обучение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Нейтральный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не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не удовлетворен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7680176" y="1124744"/>
            <a:ext cx="4680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Какова ваша оценка 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 курс машинного обучения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(1-40)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(41-60)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Хор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(61-80)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(81-100)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3E2F16-D9DF-469A-9EF2-66D03122D7CC}"/>
              </a:ext>
            </a:extLst>
          </p:cNvPr>
          <p:cNvSpPr/>
          <p:nvPr/>
        </p:nvSpPr>
        <p:spPr>
          <a:xfrm>
            <a:off x="1703512" y="3068960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2B344CC-D3C9-4364-BF9B-D022E608004D}"/>
              </a:ext>
            </a:extLst>
          </p:cNvPr>
          <p:cNvSpPr/>
          <p:nvPr/>
        </p:nvSpPr>
        <p:spPr>
          <a:xfrm>
            <a:off x="7608168" y="4221088"/>
            <a:ext cx="1368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0382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623392" y="1124744"/>
            <a:ext cx="11377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невозможно измерить, но можно посчитать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ученики в классе, пальцы, результат в футболе,…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479376" y="3645024"/>
            <a:ext cx="99371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Непрерывные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могут быть подсчитаны, но их можно измерить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температура, напряжение, высота,…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CE1C1D-1781-4DB5-8D58-8687F167E390}"/>
              </a:ext>
            </a:extLst>
          </p:cNvPr>
          <p:cNvSpPr/>
          <p:nvPr/>
        </p:nvSpPr>
        <p:spPr>
          <a:xfrm>
            <a:off x="5159896" y="2852936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96CBAFC-D0A6-49F4-9ECC-84E532FE8C5D}"/>
              </a:ext>
            </a:extLst>
          </p:cNvPr>
          <p:cNvSpPr/>
          <p:nvPr/>
        </p:nvSpPr>
        <p:spPr>
          <a:xfrm>
            <a:off x="5879976" y="5301208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float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055440" y="2420888"/>
            <a:ext cx="3768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ℕ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Натуральные числа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983432" y="5085184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ℝ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Действительные числа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EFF3E43-796B-43B4-969B-7BBF0E7125BA}"/>
              </a:ext>
            </a:extLst>
          </p:cNvPr>
          <p:cNvSpPr/>
          <p:nvPr/>
        </p:nvSpPr>
        <p:spPr>
          <a:xfrm>
            <a:off x="1199456" y="2996952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ℤ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6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 Данные</a:t>
            </a:r>
            <a:endParaRPr lang="ru-RU" alt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991544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alt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5A207B0-BDBB-4793-A21E-4A1A3558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1332200" cy="32519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340B5-6E64-4EFF-BD09-20F26B0A2FFC}"/>
              </a:ext>
            </a:extLst>
          </p:cNvPr>
          <p:cNvSpPr txBox="1"/>
          <p:nvPr/>
        </p:nvSpPr>
        <p:spPr>
          <a:xfrm>
            <a:off x="119945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9FFBE5-DBE0-4EF5-AB91-617831320F3A}"/>
              </a:ext>
            </a:extLst>
          </p:cNvPr>
          <p:cNvSpPr txBox="1"/>
          <p:nvPr/>
        </p:nvSpPr>
        <p:spPr>
          <a:xfrm>
            <a:off x="371973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770CE9-9F47-4E75-A90C-546E32949810}"/>
              </a:ext>
            </a:extLst>
          </p:cNvPr>
          <p:cNvSpPr txBox="1"/>
          <p:nvPr/>
        </p:nvSpPr>
        <p:spPr>
          <a:xfrm>
            <a:off x="5951984" y="5589240"/>
            <a:ext cx="2495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Бинарные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CF2DBA-F323-4308-BB5D-4233A7401122}"/>
              </a:ext>
            </a:extLst>
          </p:cNvPr>
          <p:cNvSpPr txBox="1"/>
          <p:nvPr/>
        </p:nvSpPr>
        <p:spPr>
          <a:xfrm>
            <a:off x="10200456" y="5661248"/>
            <a:ext cx="2063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Порядковые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B1F42E-937D-46A2-A1D3-DD550559579C}"/>
              </a:ext>
            </a:extLst>
          </p:cNvPr>
          <p:cNvSpPr txBox="1"/>
          <p:nvPr/>
        </p:nvSpPr>
        <p:spPr>
          <a:xfrm>
            <a:off x="2423592" y="5445224"/>
            <a:ext cx="2109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Дискретные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2B867D-AC6E-40B9-BECA-BEFCDAF719A6}"/>
              </a:ext>
            </a:extLst>
          </p:cNvPr>
          <p:cNvSpPr txBox="1"/>
          <p:nvPr/>
        </p:nvSpPr>
        <p:spPr>
          <a:xfrm>
            <a:off x="7536160" y="1772816"/>
            <a:ext cx="4299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Непрерывные/Дискретные</a:t>
            </a:r>
          </a:p>
        </p:txBody>
      </p:sp>
    </p:spTree>
    <p:extLst>
      <p:ext uri="{BB962C8B-B14F-4D97-AF65-F5344CB8AC3E}">
        <p14:creationId xmlns:p14="http://schemas.microsoft.com/office/powerpoint/2010/main" val="27983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2" grpId="0"/>
      <p:bldP spid="43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/>
              <p:nvPr/>
            </p:nvSpPr>
            <p:spPr>
              <a:xfrm>
                <a:off x="4007768" y="1196752"/>
                <a:ext cx="30243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196752"/>
                <a:ext cx="30243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/>
              <p:nvPr/>
            </p:nvSpPr>
            <p:spPr>
              <a:xfrm>
                <a:off x="8492548" y="2008018"/>
                <a:ext cx="356392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высота изображения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ширина изображения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количество каналов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как правило 3)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548" y="2008018"/>
                <a:ext cx="3563924" cy="1569660"/>
              </a:xfrm>
              <a:prstGeom prst="rect">
                <a:avLst/>
              </a:prstGeom>
              <a:blipFill>
                <a:blip r:embed="rId5"/>
                <a:stretch>
                  <a:fillRect l="-2564" t="-3101" r="-1538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1039904" y="3814146"/>
                <a:ext cx="812870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ℕ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битность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/разрядность </a:t>
                </a:r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4" y="3814146"/>
                <a:ext cx="8128700" cy="557910"/>
              </a:xfrm>
              <a:prstGeom prst="rect">
                <a:avLst/>
              </a:prstGeom>
              <a:blipFill>
                <a:blip r:embed="rId6"/>
                <a:stretch>
                  <a:fillRect t="-12088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/>
              <p:nvPr/>
            </p:nvSpPr>
            <p:spPr>
              <a:xfrm>
                <a:off x="1039904" y="4444736"/>
                <a:ext cx="2905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,1,…,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4" y="4444736"/>
                <a:ext cx="2905411" cy="523220"/>
              </a:xfrm>
              <a:prstGeom prst="rect">
                <a:avLst/>
              </a:prstGeom>
              <a:blipFill>
                <a:blip r:embed="rId7"/>
                <a:stretch>
                  <a:fillRect l="-4412" t="-12791" r="-315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/>
              <p:nvPr/>
            </p:nvSpPr>
            <p:spPr>
              <a:xfrm>
                <a:off x="4260934" y="4451111"/>
                <a:ext cx="342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=16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6553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934" y="4451111"/>
                <a:ext cx="3422668" cy="523220"/>
              </a:xfrm>
              <a:prstGeom prst="rect">
                <a:avLst/>
              </a:prstGeom>
              <a:blipFill>
                <a:blip r:embed="rId8"/>
                <a:stretch>
                  <a:fillRect l="-3743" t="-12791" r="-2317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/>
              <p:nvPr/>
            </p:nvSpPr>
            <p:spPr>
              <a:xfrm>
                <a:off x="957417" y="5069987"/>
                <a:ext cx="299165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17" y="5069987"/>
                <a:ext cx="2991653" cy="557910"/>
              </a:xfrm>
              <a:prstGeom prst="rect">
                <a:avLst/>
              </a:prstGeom>
              <a:blipFill>
                <a:blip r:embed="rId9"/>
                <a:stretch>
                  <a:fillRect t="-12088" r="-2851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19336" y="1700808"/>
            <a:ext cx="8422823" cy="2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66114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/>
      <p:bldP spid="20" grpId="0"/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Яркость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271464" y="980728"/>
            <a:ext cx="10727079" cy="27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9D5890-8B16-4019-A792-FAE9F30E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80" y="4182035"/>
            <a:ext cx="7990775" cy="24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/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интенсивность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Чем больше –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 интенсивней / ярче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  <a:blipFill>
                <a:blip r:embed="rId6"/>
                <a:stretch>
                  <a:fillRect l="-3268" t="-4721" r="-2451" b="-11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0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43672" y="11663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983432" y="1628800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384032" y="1556792"/>
            <a:ext cx="4176464" cy="358562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27448" y="6021288"/>
            <a:ext cx="7779025" cy="36004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384032" y="1556792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127448" y="6021288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384032" y="1930152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015880" y="6021288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7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3672" y="11663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7488" y="1378868"/>
            <a:ext cx="11942624" cy="28803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795" y="4259188"/>
            <a:ext cx="2592288" cy="22255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FD593B0-5650-4E0F-A619-25231BF3A47F}"/>
              </a:ext>
            </a:extLst>
          </p:cNvPr>
          <p:cNvSpPr/>
          <p:nvPr/>
        </p:nvSpPr>
        <p:spPr>
          <a:xfrm>
            <a:off x="3531112" y="3410893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BEF587-E0F6-47BB-98EA-643F664A8AB5}"/>
              </a:ext>
            </a:extLst>
          </p:cNvPr>
          <p:cNvSpPr/>
          <p:nvPr/>
        </p:nvSpPr>
        <p:spPr>
          <a:xfrm>
            <a:off x="1861408" y="4145300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BDA75663-43B9-48E2-83D1-59CA3ECEE72C}"/>
              </a:ext>
            </a:extLst>
          </p:cNvPr>
          <p:cNvSpPr/>
          <p:nvPr/>
        </p:nvSpPr>
        <p:spPr>
          <a:xfrm>
            <a:off x="191704" y="4903615"/>
            <a:ext cx="1800000" cy="18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C0BDB4-B665-4E43-BEA6-373AECEA1CD1}"/>
              </a:ext>
            </a:extLst>
          </p:cNvPr>
          <p:cNvSpPr/>
          <p:nvPr/>
        </p:nvSpPr>
        <p:spPr>
          <a:xfrm>
            <a:off x="5206432" y="2773561"/>
            <a:ext cx="1800000" cy="180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53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 animBg="1"/>
      <p:bldP spid="16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C62B584-36B4-44BC-BA3D-09761070AC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-1" b="50680"/>
          <a:stretch/>
        </p:blipFill>
        <p:spPr>
          <a:xfrm>
            <a:off x="2711624" y="1196752"/>
            <a:ext cx="6843903" cy="170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/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3140968"/>
            <a:ext cx="7009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/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7273772-C73D-4CAA-BF0B-1A72EDA86C46}"/>
              </a:ext>
            </a:extLst>
          </p:cNvPr>
          <p:cNvSpPr/>
          <p:nvPr/>
        </p:nvSpPr>
        <p:spPr>
          <a:xfrm>
            <a:off x="5639272" y="3645024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/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частота дискретизации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  <a:blipFill>
                <a:blip r:embed="rId7"/>
                <a:stretch>
                  <a:fillRect t="-11628" r="-1146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91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Электрокардиограмма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" name="Полотно 57805">
            <a:extLst>
              <a:ext uri="{FF2B5EF4-FFF2-40B4-BE49-F238E27FC236}">
                <a16:creationId xmlns:a16="http://schemas.microsoft.com/office/drawing/2014/main" id="{52D05C1C-C229-4F63-AD19-1E0ADA61DEEA}"/>
              </a:ext>
            </a:extLst>
          </p:cNvPr>
          <p:cNvGrpSpPr/>
          <p:nvPr/>
        </p:nvGrpSpPr>
        <p:grpSpPr>
          <a:xfrm>
            <a:off x="1487488" y="1268760"/>
            <a:ext cx="9793088" cy="5157192"/>
            <a:chOff x="0" y="0"/>
            <a:chExt cx="5971540" cy="355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92BD9B4-4DAD-441C-AAEB-2F5EA5314487}"/>
                </a:ext>
              </a:extLst>
            </p:cNvPr>
            <p:cNvSpPr/>
            <p:nvPr/>
          </p:nvSpPr>
          <p:spPr>
            <a:xfrm>
              <a:off x="0" y="0"/>
              <a:ext cx="5971540" cy="3556000"/>
            </a:xfrm>
            <a:prstGeom prst="rect">
              <a:avLst/>
            </a:prstGeom>
            <a:ln>
              <a:noFill/>
            </a:ln>
          </p:spPr>
        </p:sp>
        <p:sp>
          <p:nvSpPr>
            <p:cNvPr id="11" name="Полилиния: фигура 49">
              <a:extLst>
                <a:ext uri="{FF2B5EF4-FFF2-40B4-BE49-F238E27FC236}">
                  <a16:creationId xmlns:a16="http://schemas.microsoft.com/office/drawing/2014/main" id="{7D06681C-EBCF-4E1B-8A8F-2FAAE10E4AAB}"/>
                </a:ext>
              </a:extLst>
            </p:cNvPr>
            <p:cNvSpPr/>
            <p:nvPr/>
          </p:nvSpPr>
          <p:spPr>
            <a:xfrm>
              <a:off x="377190" y="12198"/>
              <a:ext cx="5303520" cy="2845302"/>
            </a:xfrm>
            <a:custGeom>
              <a:avLst/>
              <a:gdLst>
                <a:gd name="connsiteX0" fmla="*/ 0 w 3599794"/>
                <a:gd name="connsiteY0" fmla="*/ 1166969 h 1465824"/>
                <a:gd name="connsiteX1" fmla="*/ 131380 w 3599794"/>
                <a:gd name="connsiteY1" fmla="*/ 1166969 h 1465824"/>
                <a:gd name="connsiteX2" fmla="*/ 199697 w 3599794"/>
                <a:gd name="connsiteY2" fmla="*/ 1088141 h 1465824"/>
                <a:gd name="connsiteX3" fmla="*/ 299545 w 3599794"/>
                <a:gd name="connsiteY3" fmla="*/ 1101279 h 1465824"/>
                <a:gd name="connsiteX4" fmla="*/ 349469 w 3599794"/>
                <a:gd name="connsiteY4" fmla="*/ 1169596 h 1465824"/>
                <a:gd name="connsiteX5" fmla="*/ 509752 w 3599794"/>
                <a:gd name="connsiteY5" fmla="*/ 1166969 h 1465824"/>
                <a:gd name="connsiteX6" fmla="*/ 546538 w 3599794"/>
                <a:gd name="connsiteY6" fmla="*/ 1279955 h 1465824"/>
                <a:gd name="connsiteX7" fmla="*/ 596463 w 3599794"/>
                <a:gd name="connsiteY7" fmla="*/ 320 h 1465824"/>
                <a:gd name="connsiteX8" fmla="*/ 693683 w 3599794"/>
                <a:gd name="connsiteY8" fmla="*/ 1411334 h 1465824"/>
                <a:gd name="connsiteX9" fmla="*/ 748863 w 3599794"/>
                <a:gd name="connsiteY9" fmla="*/ 1174852 h 1465824"/>
                <a:gd name="connsiteX10" fmla="*/ 985345 w 3599794"/>
                <a:gd name="connsiteY10" fmla="*/ 1166969 h 1465824"/>
                <a:gd name="connsiteX11" fmla="*/ 1079938 w 3599794"/>
                <a:gd name="connsiteY11" fmla="*/ 1111789 h 1465824"/>
                <a:gd name="connsiteX12" fmla="*/ 1145628 w 3599794"/>
                <a:gd name="connsiteY12" fmla="*/ 1009314 h 1465824"/>
                <a:gd name="connsiteX13" fmla="*/ 1224456 w 3599794"/>
                <a:gd name="connsiteY13" fmla="*/ 943624 h 1465824"/>
                <a:gd name="connsiteX14" fmla="*/ 1300656 w 3599794"/>
                <a:gd name="connsiteY14" fmla="*/ 972527 h 1465824"/>
                <a:gd name="connsiteX15" fmla="*/ 1392621 w 3599794"/>
                <a:gd name="connsiteY15" fmla="*/ 1109162 h 1465824"/>
                <a:gd name="connsiteX16" fmla="*/ 1474076 w 3599794"/>
                <a:gd name="connsiteY16" fmla="*/ 1166969 h 1465824"/>
                <a:gd name="connsiteX17" fmla="*/ 1642242 w 3599794"/>
                <a:gd name="connsiteY17" fmla="*/ 1166969 h 1465824"/>
                <a:gd name="connsiteX18" fmla="*/ 1757856 w 3599794"/>
                <a:gd name="connsiteY18" fmla="*/ 1109162 h 1465824"/>
                <a:gd name="connsiteX19" fmla="*/ 1857704 w 3599794"/>
                <a:gd name="connsiteY19" fmla="*/ 1103907 h 1465824"/>
                <a:gd name="connsiteX20" fmla="*/ 1933904 w 3599794"/>
                <a:gd name="connsiteY20" fmla="*/ 1169596 h 1465824"/>
                <a:gd name="connsiteX21" fmla="*/ 2046890 w 3599794"/>
                <a:gd name="connsiteY21" fmla="*/ 1166969 h 1465824"/>
                <a:gd name="connsiteX22" fmla="*/ 2115207 w 3599794"/>
                <a:gd name="connsiteY22" fmla="*/ 1093396 h 1465824"/>
                <a:gd name="connsiteX23" fmla="*/ 2194035 w 3599794"/>
                <a:gd name="connsiteY23" fmla="*/ 1090769 h 1465824"/>
                <a:gd name="connsiteX24" fmla="*/ 2275490 w 3599794"/>
                <a:gd name="connsiteY24" fmla="*/ 1166969 h 1465824"/>
                <a:gd name="connsiteX25" fmla="*/ 2414752 w 3599794"/>
                <a:gd name="connsiteY25" fmla="*/ 1166969 h 1465824"/>
                <a:gd name="connsiteX26" fmla="*/ 2469932 w 3599794"/>
                <a:gd name="connsiteY26" fmla="*/ 1298348 h 1465824"/>
                <a:gd name="connsiteX27" fmla="*/ 2532994 w 3599794"/>
                <a:gd name="connsiteY27" fmla="*/ 320 h 1465824"/>
                <a:gd name="connsiteX28" fmla="*/ 2627587 w 3599794"/>
                <a:gd name="connsiteY28" fmla="*/ 1403452 h 1465824"/>
                <a:gd name="connsiteX29" fmla="*/ 2669628 w 3599794"/>
                <a:gd name="connsiteY29" fmla="*/ 1161714 h 1465824"/>
                <a:gd name="connsiteX30" fmla="*/ 2924504 w 3599794"/>
                <a:gd name="connsiteY30" fmla="*/ 1161714 h 1465824"/>
                <a:gd name="connsiteX31" fmla="*/ 3037490 w 3599794"/>
                <a:gd name="connsiteY31" fmla="*/ 1027707 h 1465824"/>
                <a:gd name="connsiteX32" fmla="*/ 3155732 w 3599794"/>
                <a:gd name="connsiteY32" fmla="*/ 959389 h 1465824"/>
                <a:gd name="connsiteX33" fmla="*/ 3250325 w 3599794"/>
                <a:gd name="connsiteY33" fmla="*/ 985665 h 1465824"/>
                <a:gd name="connsiteX34" fmla="*/ 3292366 w 3599794"/>
                <a:gd name="connsiteY34" fmla="*/ 1098652 h 1465824"/>
                <a:gd name="connsiteX35" fmla="*/ 3363311 w 3599794"/>
                <a:gd name="connsiteY35" fmla="*/ 1161714 h 1465824"/>
                <a:gd name="connsiteX36" fmla="*/ 3536732 w 3599794"/>
                <a:gd name="connsiteY36" fmla="*/ 1164341 h 1465824"/>
                <a:gd name="connsiteX37" fmla="*/ 3599794 w 3599794"/>
                <a:gd name="connsiteY37" fmla="*/ 1132810 h 14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99794" h="1465824">
                  <a:moveTo>
                    <a:pt x="0" y="1166969"/>
                  </a:moveTo>
                  <a:cubicBezTo>
                    <a:pt x="49048" y="1173538"/>
                    <a:pt x="98097" y="1180107"/>
                    <a:pt x="131380" y="1166969"/>
                  </a:cubicBezTo>
                  <a:cubicBezTo>
                    <a:pt x="164663" y="1153831"/>
                    <a:pt x="171670" y="1099089"/>
                    <a:pt x="199697" y="1088141"/>
                  </a:cubicBezTo>
                  <a:cubicBezTo>
                    <a:pt x="227725" y="1077193"/>
                    <a:pt x="274583" y="1087703"/>
                    <a:pt x="299545" y="1101279"/>
                  </a:cubicBezTo>
                  <a:cubicBezTo>
                    <a:pt x="324507" y="1114855"/>
                    <a:pt x="314435" y="1158648"/>
                    <a:pt x="349469" y="1169596"/>
                  </a:cubicBezTo>
                  <a:cubicBezTo>
                    <a:pt x="384504" y="1180544"/>
                    <a:pt x="476907" y="1148576"/>
                    <a:pt x="509752" y="1166969"/>
                  </a:cubicBezTo>
                  <a:cubicBezTo>
                    <a:pt x="542597" y="1185362"/>
                    <a:pt x="532086" y="1474396"/>
                    <a:pt x="546538" y="1279955"/>
                  </a:cubicBezTo>
                  <a:cubicBezTo>
                    <a:pt x="560990" y="1085514"/>
                    <a:pt x="571939" y="-21577"/>
                    <a:pt x="596463" y="320"/>
                  </a:cubicBezTo>
                  <a:cubicBezTo>
                    <a:pt x="620987" y="22216"/>
                    <a:pt x="668283" y="1215579"/>
                    <a:pt x="693683" y="1411334"/>
                  </a:cubicBezTo>
                  <a:cubicBezTo>
                    <a:pt x="719083" y="1607089"/>
                    <a:pt x="700253" y="1215579"/>
                    <a:pt x="748863" y="1174852"/>
                  </a:cubicBezTo>
                  <a:cubicBezTo>
                    <a:pt x="797473" y="1134125"/>
                    <a:pt x="930166" y="1177479"/>
                    <a:pt x="985345" y="1166969"/>
                  </a:cubicBezTo>
                  <a:cubicBezTo>
                    <a:pt x="1040524" y="1156459"/>
                    <a:pt x="1053224" y="1138065"/>
                    <a:pt x="1079938" y="1111789"/>
                  </a:cubicBezTo>
                  <a:cubicBezTo>
                    <a:pt x="1106652" y="1085513"/>
                    <a:pt x="1121542" y="1037341"/>
                    <a:pt x="1145628" y="1009314"/>
                  </a:cubicBezTo>
                  <a:cubicBezTo>
                    <a:pt x="1169714" y="981287"/>
                    <a:pt x="1198618" y="949755"/>
                    <a:pt x="1224456" y="943624"/>
                  </a:cubicBezTo>
                  <a:cubicBezTo>
                    <a:pt x="1250294" y="937493"/>
                    <a:pt x="1272629" y="944937"/>
                    <a:pt x="1300656" y="972527"/>
                  </a:cubicBezTo>
                  <a:cubicBezTo>
                    <a:pt x="1328683" y="1000117"/>
                    <a:pt x="1363718" y="1076755"/>
                    <a:pt x="1392621" y="1109162"/>
                  </a:cubicBezTo>
                  <a:cubicBezTo>
                    <a:pt x="1421524" y="1141569"/>
                    <a:pt x="1432473" y="1157335"/>
                    <a:pt x="1474076" y="1166969"/>
                  </a:cubicBezTo>
                  <a:cubicBezTo>
                    <a:pt x="1515679" y="1176603"/>
                    <a:pt x="1594945" y="1176603"/>
                    <a:pt x="1642242" y="1166969"/>
                  </a:cubicBezTo>
                  <a:cubicBezTo>
                    <a:pt x="1689539" y="1157335"/>
                    <a:pt x="1721946" y="1119672"/>
                    <a:pt x="1757856" y="1109162"/>
                  </a:cubicBezTo>
                  <a:cubicBezTo>
                    <a:pt x="1793766" y="1098652"/>
                    <a:pt x="1828363" y="1093835"/>
                    <a:pt x="1857704" y="1103907"/>
                  </a:cubicBezTo>
                  <a:cubicBezTo>
                    <a:pt x="1887045" y="1113979"/>
                    <a:pt x="1902373" y="1159086"/>
                    <a:pt x="1933904" y="1169596"/>
                  </a:cubicBezTo>
                  <a:cubicBezTo>
                    <a:pt x="1965435" y="1180106"/>
                    <a:pt x="2016673" y="1179669"/>
                    <a:pt x="2046890" y="1166969"/>
                  </a:cubicBezTo>
                  <a:cubicBezTo>
                    <a:pt x="2077107" y="1154269"/>
                    <a:pt x="2090683" y="1106096"/>
                    <a:pt x="2115207" y="1093396"/>
                  </a:cubicBezTo>
                  <a:cubicBezTo>
                    <a:pt x="2139731" y="1080696"/>
                    <a:pt x="2167321" y="1078507"/>
                    <a:pt x="2194035" y="1090769"/>
                  </a:cubicBezTo>
                  <a:cubicBezTo>
                    <a:pt x="2220749" y="1103031"/>
                    <a:pt x="2238704" y="1154269"/>
                    <a:pt x="2275490" y="1166969"/>
                  </a:cubicBezTo>
                  <a:cubicBezTo>
                    <a:pt x="2312276" y="1179669"/>
                    <a:pt x="2382345" y="1145072"/>
                    <a:pt x="2414752" y="1166969"/>
                  </a:cubicBezTo>
                  <a:cubicBezTo>
                    <a:pt x="2447159" y="1188866"/>
                    <a:pt x="2450225" y="1492789"/>
                    <a:pt x="2469932" y="1298348"/>
                  </a:cubicBezTo>
                  <a:cubicBezTo>
                    <a:pt x="2489639" y="1103907"/>
                    <a:pt x="2506718" y="-17197"/>
                    <a:pt x="2532994" y="320"/>
                  </a:cubicBezTo>
                  <a:cubicBezTo>
                    <a:pt x="2559270" y="17837"/>
                    <a:pt x="2604815" y="1209886"/>
                    <a:pt x="2627587" y="1403452"/>
                  </a:cubicBezTo>
                  <a:cubicBezTo>
                    <a:pt x="2650359" y="1597018"/>
                    <a:pt x="2620142" y="1202004"/>
                    <a:pt x="2669628" y="1161714"/>
                  </a:cubicBezTo>
                  <a:cubicBezTo>
                    <a:pt x="2719114" y="1121424"/>
                    <a:pt x="2863194" y="1184048"/>
                    <a:pt x="2924504" y="1161714"/>
                  </a:cubicBezTo>
                  <a:cubicBezTo>
                    <a:pt x="2985814" y="1139380"/>
                    <a:pt x="2998952" y="1061428"/>
                    <a:pt x="3037490" y="1027707"/>
                  </a:cubicBezTo>
                  <a:cubicBezTo>
                    <a:pt x="3076028" y="993986"/>
                    <a:pt x="3120260" y="966396"/>
                    <a:pt x="3155732" y="959389"/>
                  </a:cubicBezTo>
                  <a:cubicBezTo>
                    <a:pt x="3191204" y="952382"/>
                    <a:pt x="3227553" y="962455"/>
                    <a:pt x="3250325" y="985665"/>
                  </a:cubicBezTo>
                  <a:cubicBezTo>
                    <a:pt x="3273097" y="1008875"/>
                    <a:pt x="3273535" y="1069310"/>
                    <a:pt x="3292366" y="1098652"/>
                  </a:cubicBezTo>
                  <a:cubicBezTo>
                    <a:pt x="3311197" y="1127993"/>
                    <a:pt x="3322583" y="1150766"/>
                    <a:pt x="3363311" y="1161714"/>
                  </a:cubicBezTo>
                  <a:cubicBezTo>
                    <a:pt x="3404039" y="1172662"/>
                    <a:pt x="3497318" y="1169158"/>
                    <a:pt x="3536732" y="1164341"/>
                  </a:cubicBezTo>
                  <a:cubicBezTo>
                    <a:pt x="3576146" y="1159524"/>
                    <a:pt x="3593663" y="1138503"/>
                    <a:pt x="3599794" y="1132810"/>
                  </a:cubicBezTo>
                </a:path>
              </a:pathLst>
            </a:cu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2400">
                <a:solidFill>
                  <a:schemeClr val="bg1"/>
                </a:solidFill>
              </a:endParaRPr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4967597-10C4-4470-BB55-7F5549F827F4}"/>
                </a:ext>
              </a:extLst>
            </p:cNvPr>
            <p:cNvCxnSpPr/>
            <p:nvPr/>
          </p:nvCxnSpPr>
          <p:spPr>
            <a:xfrm>
              <a:off x="1306830" y="190500"/>
              <a:ext cx="27279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2AF60BE-0F04-4C31-8AB8-C7343388A8F5}"/>
                </a:ext>
              </a:extLst>
            </p:cNvPr>
            <p:cNvCxnSpPr/>
            <p:nvPr/>
          </p:nvCxnSpPr>
          <p:spPr>
            <a:xfrm>
              <a:off x="567690" y="2316480"/>
              <a:ext cx="0" cy="44196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72B2F37F-A77A-4C63-9716-0100232BC4B3}"/>
                </a:ext>
              </a:extLst>
            </p:cNvPr>
            <p:cNvCxnSpPr>
              <a:stCxn id="11" idx="4"/>
            </p:cNvCxnSpPr>
            <p:nvPr/>
          </p:nvCxnSpPr>
          <p:spPr>
            <a:xfrm flipV="1">
              <a:off x="892057" y="601980"/>
              <a:ext cx="18533" cy="16805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E82DE65D-C059-438A-9664-43F058055B30}"/>
                </a:ext>
              </a:extLst>
            </p:cNvPr>
            <p:cNvCxnSpPr>
              <a:stCxn id="11" idx="5"/>
            </p:cNvCxnSpPr>
            <p:nvPr/>
          </p:nvCxnSpPr>
          <p:spPr>
            <a:xfrm flipH="1" flipV="1">
              <a:off x="1116330" y="601980"/>
              <a:ext cx="11870" cy="16754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CD285A2-CFD9-4290-BC3F-507E27962286}"/>
                </a:ext>
              </a:extLst>
            </p:cNvPr>
            <p:cNvCxnSpPr/>
            <p:nvPr/>
          </p:nvCxnSpPr>
          <p:spPr>
            <a:xfrm>
              <a:off x="1078230" y="2316480"/>
              <a:ext cx="0" cy="80227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AB2BF09-3C3C-4D6B-9BBB-38CB3729733A}"/>
                </a:ext>
              </a:extLst>
            </p:cNvPr>
            <p:cNvCxnSpPr/>
            <p:nvPr/>
          </p:nvCxnSpPr>
          <p:spPr>
            <a:xfrm flipH="1" flipV="1">
              <a:off x="1466850" y="601980"/>
              <a:ext cx="13628" cy="202692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2E1A6E3-7EFD-42DE-BCB4-40FBDBB9C3DA}"/>
                </a:ext>
              </a:extLst>
            </p:cNvPr>
            <p:cNvCxnSpPr/>
            <p:nvPr/>
          </p:nvCxnSpPr>
          <p:spPr>
            <a:xfrm flipV="1">
              <a:off x="1809750" y="601980"/>
              <a:ext cx="0" cy="160020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BD70A8B-B91D-4F64-B7CE-787A6F5B76B6}"/>
                </a:ext>
              </a:extLst>
            </p:cNvPr>
            <p:cNvCxnSpPr>
              <a:stCxn id="11" idx="16"/>
            </p:cNvCxnSpPr>
            <p:nvPr/>
          </p:nvCxnSpPr>
          <p:spPr>
            <a:xfrm>
              <a:off x="2548923" y="2277394"/>
              <a:ext cx="7587" cy="80326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20B470D-4061-48D4-A8ED-0D6246F8D017}"/>
                </a:ext>
              </a:extLst>
            </p:cNvPr>
            <p:cNvCxnSpPr/>
            <p:nvPr/>
          </p:nvCxnSpPr>
          <p:spPr>
            <a:xfrm flipV="1">
              <a:off x="3366135" y="1590675"/>
              <a:ext cx="0" cy="72558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3C48BEF2-B6B6-445E-B10F-051FDD287EE2}"/>
                </a:ext>
              </a:extLst>
            </p:cNvPr>
            <p:cNvCxnSpPr>
              <a:stCxn id="11" idx="24"/>
            </p:cNvCxnSpPr>
            <p:nvPr/>
          </p:nvCxnSpPr>
          <p:spPr>
            <a:xfrm flipH="1" flipV="1">
              <a:off x="3722370" y="1590525"/>
              <a:ext cx="7264" cy="686655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C9163AD6-0780-43FA-AA62-DF4E9AD053BE}"/>
                </a:ext>
              </a:extLst>
            </p:cNvPr>
            <p:cNvCxnSpPr>
              <a:stCxn id="11" idx="25"/>
            </p:cNvCxnSpPr>
            <p:nvPr/>
          </p:nvCxnSpPr>
          <p:spPr>
            <a:xfrm>
              <a:off x="3934806" y="2277394"/>
              <a:ext cx="924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A3A80DD-602D-47BD-97A9-35B619C36E11}"/>
                </a:ext>
              </a:extLst>
            </p:cNvPr>
            <p:cNvCxnSpPr/>
            <p:nvPr/>
          </p:nvCxnSpPr>
          <p:spPr>
            <a:xfrm>
              <a:off x="4362450" y="2277394"/>
              <a:ext cx="1905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1558BEC9-11AC-402F-BC7B-B57E7AB048ED}"/>
                </a:ext>
              </a:extLst>
            </p:cNvPr>
            <p:cNvCxnSpPr/>
            <p:nvPr/>
          </p:nvCxnSpPr>
          <p:spPr>
            <a:xfrm flipH="1" flipV="1">
              <a:off x="4696573" y="1590536"/>
              <a:ext cx="8777" cy="69174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344B7C4-E8E8-4D26-9AF5-BEA03CE2DFD3}"/>
                </a:ext>
              </a:extLst>
            </p:cNvPr>
            <p:cNvCxnSpPr/>
            <p:nvPr/>
          </p:nvCxnSpPr>
          <p:spPr>
            <a:xfrm flipV="1">
              <a:off x="5330190" y="1495425"/>
              <a:ext cx="0" cy="82083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41CB2E3B-639A-4ABB-B40F-FBC37233BFC9}"/>
                </a:ext>
              </a:extLst>
            </p:cNvPr>
            <p:cNvCxnSpPr/>
            <p:nvPr/>
          </p:nvCxnSpPr>
          <p:spPr>
            <a:xfrm>
              <a:off x="4705350" y="1590792"/>
              <a:ext cx="6248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29C8365-8EA2-47E8-BDA8-7C37FBD176C1}"/>
                </a:ext>
              </a:extLst>
            </p:cNvPr>
            <p:cNvCxnSpPr/>
            <p:nvPr/>
          </p:nvCxnSpPr>
          <p:spPr>
            <a:xfrm>
              <a:off x="3366135" y="1655445"/>
              <a:ext cx="3276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741E8671-C262-4100-8201-9C807B95458A}"/>
                </a:ext>
              </a:extLst>
            </p:cNvPr>
            <p:cNvCxnSpPr/>
            <p:nvPr/>
          </p:nvCxnSpPr>
          <p:spPr>
            <a:xfrm>
              <a:off x="1078230" y="3020786"/>
              <a:ext cx="147069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AB4F2F08-3416-4D62-B7E0-C46B7F2846E2}"/>
                </a:ext>
              </a:extLst>
            </p:cNvPr>
            <p:cNvCxnSpPr/>
            <p:nvPr/>
          </p:nvCxnSpPr>
          <p:spPr>
            <a:xfrm>
              <a:off x="567690" y="2596243"/>
              <a:ext cx="5105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E16AFFD-192C-470F-AB8E-A371D58CA48C}"/>
                </a:ext>
              </a:extLst>
            </p:cNvPr>
            <p:cNvCxnSpPr/>
            <p:nvPr/>
          </p:nvCxnSpPr>
          <p:spPr>
            <a:xfrm>
              <a:off x="910590" y="696686"/>
              <a:ext cx="2057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D80A1A4-2C26-412C-B05D-1542D70679EE}"/>
                </a:ext>
              </a:extLst>
            </p:cNvPr>
            <p:cNvCxnSpPr/>
            <p:nvPr/>
          </p:nvCxnSpPr>
          <p:spPr>
            <a:xfrm>
              <a:off x="1455965" y="729343"/>
              <a:ext cx="38100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DD20FF83-33D6-4EE6-940C-32B6721A3512}"/>
                </a:ext>
              </a:extLst>
            </p:cNvPr>
            <p:cNvCxnSpPr/>
            <p:nvPr/>
          </p:nvCxnSpPr>
          <p:spPr>
            <a:xfrm>
              <a:off x="1480478" y="2514600"/>
              <a:ext cx="1068445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Надпись 107">
              <a:extLst>
                <a:ext uri="{FF2B5EF4-FFF2-40B4-BE49-F238E27FC236}">
                  <a16:creationId xmlns:a16="http://schemas.microsoft.com/office/drawing/2014/main" id="{A307645C-0520-44B0-8D13-8AEFEABADC38}"/>
                </a:ext>
              </a:extLst>
            </p:cNvPr>
            <p:cNvSpPr txBox="1"/>
            <p:nvPr/>
          </p:nvSpPr>
          <p:spPr>
            <a:xfrm>
              <a:off x="2256700" y="206806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endPara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8" name="Надпись 107">
              <a:extLst>
                <a:ext uri="{FF2B5EF4-FFF2-40B4-BE49-F238E27FC236}">
                  <a16:creationId xmlns:a16="http://schemas.microsoft.com/office/drawing/2014/main" id="{E221BBEA-F83D-4DC5-AFD6-D1A458609277}"/>
                </a:ext>
              </a:extLst>
            </p:cNvPr>
            <p:cNvSpPr txBox="1"/>
            <p:nvPr/>
          </p:nvSpPr>
          <p:spPr>
            <a:xfrm>
              <a:off x="1652293" y="2482094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</a:t>
              </a:r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9" name="Надпись 107">
              <a:extLst>
                <a:ext uri="{FF2B5EF4-FFF2-40B4-BE49-F238E27FC236}">
                  <a16:creationId xmlns:a16="http://schemas.microsoft.com/office/drawing/2014/main" id="{2224EF65-FE9B-4748-8883-DC692CE18C08}"/>
                </a:ext>
              </a:extLst>
            </p:cNvPr>
            <p:cNvSpPr txBox="1"/>
            <p:nvPr/>
          </p:nvSpPr>
          <p:spPr>
            <a:xfrm>
              <a:off x="1379765" y="3031910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0" name="Надпись 107">
              <a:extLst>
                <a:ext uri="{FF2B5EF4-FFF2-40B4-BE49-F238E27FC236}">
                  <a16:creationId xmlns:a16="http://schemas.microsoft.com/office/drawing/2014/main" id="{CE1BAC38-3CC1-4B2D-A6D6-F40F449E9719}"/>
                </a:ext>
              </a:extLst>
            </p:cNvPr>
            <p:cNvSpPr txBox="1"/>
            <p:nvPr/>
          </p:nvSpPr>
          <p:spPr>
            <a:xfrm>
              <a:off x="228405" y="2707383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P-Q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1" name="Надпись 107">
              <a:extLst>
                <a:ext uri="{FF2B5EF4-FFF2-40B4-BE49-F238E27FC236}">
                  <a16:creationId xmlns:a16="http://schemas.microsoft.com/office/drawing/2014/main" id="{E4A160E5-6E1E-452D-B526-05E783ADE4E3}"/>
                </a:ext>
              </a:extLst>
            </p:cNvPr>
            <p:cNvSpPr txBox="1"/>
            <p:nvPr/>
          </p:nvSpPr>
          <p:spPr>
            <a:xfrm>
              <a:off x="3211289" y="1090306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2" name="Надпись 107">
              <a:extLst>
                <a:ext uri="{FF2B5EF4-FFF2-40B4-BE49-F238E27FC236}">
                  <a16:creationId xmlns:a16="http://schemas.microsoft.com/office/drawing/2014/main" id="{CF34418C-E667-49A0-9263-5D3C7915796B}"/>
                </a:ext>
              </a:extLst>
            </p:cNvPr>
            <p:cNvSpPr txBox="1"/>
            <p:nvPr/>
          </p:nvSpPr>
          <p:spPr>
            <a:xfrm>
              <a:off x="4698365" y="1086120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3" name="Надпись 107">
              <a:extLst>
                <a:ext uri="{FF2B5EF4-FFF2-40B4-BE49-F238E27FC236}">
                  <a16:creationId xmlns:a16="http://schemas.microsoft.com/office/drawing/2014/main" id="{1394DBF8-0E29-4DA1-972A-43AE4D9CF364}"/>
                </a:ext>
              </a:extLst>
            </p:cNvPr>
            <p:cNvSpPr txBox="1"/>
            <p:nvPr/>
          </p:nvSpPr>
          <p:spPr>
            <a:xfrm>
              <a:off x="3684270" y="2895600"/>
              <a:ext cx="93789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QRS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Комплекс</a:t>
              </a:r>
            </a:p>
          </p:txBody>
        </p:sp>
        <p:sp>
          <p:nvSpPr>
            <p:cNvPr id="44" name="Надпись 107">
              <a:extLst>
                <a:ext uri="{FF2B5EF4-FFF2-40B4-BE49-F238E27FC236}">
                  <a16:creationId xmlns:a16="http://schemas.microsoft.com/office/drawing/2014/main" id="{AD55B672-73AE-4781-8186-8A3EF32DDF73}"/>
                </a:ext>
              </a:extLst>
            </p:cNvPr>
            <p:cNvSpPr txBox="1"/>
            <p:nvPr/>
          </p:nvSpPr>
          <p:spPr>
            <a:xfrm>
              <a:off x="1256937" y="190214"/>
              <a:ext cx="82423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  <p:sp>
          <p:nvSpPr>
            <p:cNvPr id="45" name="Надпись 107">
              <a:extLst>
                <a:ext uri="{FF2B5EF4-FFF2-40B4-BE49-F238E27FC236}">
                  <a16:creationId xmlns:a16="http://schemas.microsoft.com/office/drawing/2014/main" id="{9945D2A7-9BB0-416A-BFB5-1162C06D4AEF}"/>
                </a:ext>
              </a:extLst>
            </p:cNvPr>
            <p:cNvSpPr txBox="1"/>
            <p:nvPr/>
          </p:nvSpPr>
          <p:spPr>
            <a:xfrm>
              <a:off x="432707" y="190846"/>
              <a:ext cx="824230" cy="4997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ru-RU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25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7B6B012-D001-4B49-A484-699D277C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925F992-9B4B-4C85-BB11-4FF5DA4BC67E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62BDA3-BC3A-419C-A519-13FE634ECD8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95400" y="1052736"/>
            <a:ext cx="1130525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термины в МО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Скаляры,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Векторы,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Матрицы,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Тензоры*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Сложение,</a:t>
            </a:r>
            <a:r>
              <a:rPr lang="en-US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Умножение,</a:t>
            </a:r>
            <a:r>
              <a:rPr lang="en-US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Нелинейные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 (нужно помнить таблицу производных)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127448" y="1916832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2244852" y="4035893"/>
            <a:ext cx="9145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Зеленая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трава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растет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быстро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54060" y="2297462"/>
            <a:ext cx="7920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Прилагательное:</a:t>
            </a:r>
          </a:p>
          <a:p>
            <a:r>
              <a:rPr lang="ru-RU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имеющий цвет растущей листвы;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заросший зеленью, растительностью;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жарг. комп. жарг.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Экологичный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незрелый, неспелый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молодой, неопытный, плохо знающий жизнь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4581128"/>
            <a:ext cx="7488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Существительное:</a:t>
            </a:r>
          </a:p>
          <a:p>
            <a:r>
              <a:rPr lang="ru-RU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растение, не образующее одревесневающих стеблей;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ед. ч.: покров земли из таких растений;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жарг. любое наркотическое вещество, предназначенное для курения 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528048" y="2348880"/>
            <a:ext cx="5112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Глагол:</a:t>
            </a:r>
          </a:p>
          <a:p>
            <a:r>
              <a:rPr lang="ru-RU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увеличиваться в размерах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воспитываться 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совершенствоваться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600056" y="5805264"/>
            <a:ext cx="5184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Наречие:</a:t>
            </a:r>
          </a:p>
          <a:p>
            <a:r>
              <a:rPr lang="ru-RU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нареч. к быстрый;</a:t>
            </a:r>
          </a:p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небольшой промежуток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195873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132856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983432" y="3212976"/>
            <a:ext cx="110437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You have completed the task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adverb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You are doing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in machine learning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adjective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, not everyone are participating equally. [interjection]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The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is empty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noun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Tears are starting to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in his eyes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213617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348880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Грамматические связи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1199456" y="3861048"/>
            <a:ext cx="100602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Helvetica Neue"/>
              </a:rPr>
              <a:t>Собака не пошла по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дороге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потому что </a:t>
            </a:r>
            <a:r>
              <a:rPr lang="ru-RU" sz="2800" dirty="0">
                <a:solidFill>
                  <a:srgbClr val="FF0000"/>
                </a:solidFill>
                <a:latin typeface="Helvetica Neue"/>
              </a:rPr>
              <a:t>она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мокрая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Собака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не пошла по дороге потому что </a:t>
            </a:r>
            <a:r>
              <a:rPr lang="ru-RU" sz="2800" b="0" i="0" dirty="0">
                <a:solidFill>
                  <a:srgbClr val="FF0000"/>
                </a:solidFill>
                <a:effectLst/>
                <a:latin typeface="Helvetica Neue"/>
              </a:rPr>
              <a:t>она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боится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65533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2" descr="r/dataisbeautiful - Trump vs. Biden Facebook Ad Copies Wordcloud [OC]">
            <a:extLst>
              <a:ext uri="{FF2B5EF4-FFF2-40B4-BE49-F238E27FC236}">
                <a16:creationId xmlns:a16="http://schemas.microsoft.com/office/drawing/2014/main" id="{7B5D28F4-C09D-45CC-A9EB-B4AFEAF9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36" y="1484784"/>
            <a:ext cx="691276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407368" y="4869160"/>
            <a:ext cx="12025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Казнить Нельзя Помиловать (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Применять Нельзя Запретить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1700808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текста как последовательность категориальных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983432" y="2996952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Облака Слов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of Words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055440" y="5373216"/>
            <a:ext cx="9865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Наши спортсмены были в отличной форме - Юдашкин постарался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931568" y="6322748"/>
            <a:ext cx="6540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косил 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</p:spTree>
    <p:extLst>
      <p:ext uri="{BB962C8B-B14F-4D97-AF65-F5344CB8AC3E}">
        <p14:creationId xmlns:p14="http://schemas.microsoft.com/office/powerpoint/2010/main" val="284907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207568" y="1715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623392" y="1916832"/>
            <a:ext cx="4104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Получить самим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839416" y="2708920"/>
            <a:ext cx="98650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Дорого (но если на работе и так надо обрабатывать – почему бы и нет)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Tx/>
              <a:buChar char="-"/>
            </a:pP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Долго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(особенно самому размечать)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8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AAD5CBB-6A54-4D0F-839D-C1BBEDF7BDAB}"/>
              </a:ext>
            </a:extLst>
          </p:cNvPr>
          <p:cNvSpPr txBox="1">
            <a:spLocks/>
          </p:cNvSpPr>
          <p:nvPr/>
        </p:nvSpPr>
        <p:spPr>
          <a:xfrm>
            <a:off x="767408" y="2492896"/>
            <a:ext cx="8229600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UCR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 Series Classification Archive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A1F031-A27E-4AF2-9397-755258067DED}"/>
              </a:ext>
            </a:extLst>
          </p:cNvPr>
          <p:cNvSpPr/>
          <p:nvPr/>
        </p:nvSpPr>
        <p:spPr>
          <a:xfrm>
            <a:off x="358687" y="2909631"/>
            <a:ext cx="758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https://www.cs.ucr.edu/~eamonn/time_series_data_2018/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685A8A9-77EE-4AA1-9048-F5246C8082C5}"/>
              </a:ext>
            </a:extLst>
          </p:cNvPr>
          <p:cNvSpPr/>
          <p:nvPr/>
        </p:nvSpPr>
        <p:spPr>
          <a:xfrm>
            <a:off x="407368" y="4365104"/>
            <a:ext cx="522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https://archive.ics.uci.edu/ml/index.php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A26A265-D58C-4E0C-8106-11234FEE4685}"/>
              </a:ext>
            </a:extLst>
          </p:cNvPr>
          <p:cNvSpPr txBox="1">
            <a:spLocks/>
          </p:cNvSpPr>
          <p:nvPr/>
        </p:nvSpPr>
        <p:spPr>
          <a:xfrm>
            <a:off x="767408" y="3861048"/>
            <a:ext cx="5415733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UCI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Repository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2495600" y="1772816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«Классические» Базы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3573016"/>
            <a:ext cx="4660085" cy="174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0019D-D693-A585-50BF-FD02D5C5B0BA}"/>
              </a:ext>
            </a:extLst>
          </p:cNvPr>
          <p:cNvSpPr txBox="1">
            <a:spLocks/>
          </p:cNvSpPr>
          <p:nvPr/>
        </p:nvSpPr>
        <p:spPr>
          <a:xfrm>
            <a:off x="2207568" y="1715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749E89-E821-4FB3-85E7-E53EA3B4EAF4}"/>
              </a:ext>
            </a:extLst>
          </p:cNvPr>
          <p:cNvSpPr/>
          <p:nvPr/>
        </p:nvSpPr>
        <p:spPr>
          <a:xfrm>
            <a:off x="826426" y="1867114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PhysioNet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4F8005-DD9B-477A-A227-AAF7545298D5}"/>
              </a:ext>
            </a:extLst>
          </p:cNvPr>
          <p:cNvSpPr/>
          <p:nvPr/>
        </p:nvSpPr>
        <p:spPr>
          <a:xfrm>
            <a:off x="2567608" y="1916832"/>
            <a:ext cx="2984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https://physionet.org/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839416" y="3356992"/>
            <a:ext cx="1331446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3356992"/>
            <a:ext cx="3390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https://www.kaggle.com/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ADDD97-9F5B-493B-A3C5-96CD55B38DD1}"/>
              </a:ext>
            </a:extLst>
          </p:cNvPr>
          <p:cNvSpPr/>
          <p:nvPr/>
        </p:nvSpPr>
        <p:spPr>
          <a:xfrm>
            <a:off x="335360" y="3861048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Платформа используется для обмена открытыми наборами данных, участия в соревнованиях по машинному обучению или обмена кодом в среде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Data Science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DDC32EF-8BCB-4206-86CD-7044C9AB8A40}"/>
              </a:ext>
            </a:extLst>
          </p:cNvPr>
          <p:cNvSpPr/>
          <p:nvPr/>
        </p:nvSpPr>
        <p:spPr>
          <a:xfrm>
            <a:off x="543689" y="2305719"/>
            <a:ext cx="5353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Ресурсы для исследования сложных биомедицинских сигналов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/>
          <a:srcRect l="19783" r="24972" b="11045"/>
          <a:stretch/>
        </p:blipFill>
        <p:spPr>
          <a:xfrm>
            <a:off x="5951984" y="1628800"/>
            <a:ext cx="3384376" cy="1667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400" y="1484784"/>
            <a:ext cx="1883338" cy="3529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767408" y="5589240"/>
            <a:ext cx="1656184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OpenML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5589240"/>
            <a:ext cx="3433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https://www.openml.org/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16" y="5085184"/>
            <a:ext cx="3666381" cy="1664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2DF80-91F2-BC6D-3F4E-0837A1AEE742}"/>
              </a:ext>
            </a:extLst>
          </p:cNvPr>
          <p:cNvSpPr txBox="1">
            <a:spLocks/>
          </p:cNvSpPr>
          <p:nvPr/>
        </p:nvSpPr>
        <p:spPr>
          <a:xfrm>
            <a:off x="2207568" y="1715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6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13" grpId="0"/>
      <p:bldP spid="16" grpId="0"/>
      <p:bldP spid="20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749E89-E821-4FB3-85E7-E53EA3B4EAF4}"/>
              </a:ext>
            </a:extLst>
          </p:cNvPr>
          <p:cNvSpPr/>
          <p:nvPr/>
        </p:nvSpPr>
        <p:spPr>
          <a:xfrm>
            <a:off x="542695" y="1867114"/>
            <a:ext cx="2308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</a:t>
            </a:r>
            <a:r>
              <a:rPr lang="tr-TR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ugging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F</a:t>
            </a:r>
            <a:r>
              <a:rPr lang="tr-TR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ace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3719736" y="6237312"/>
            <a:ext cx="4188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https://huggingface.co/datasets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2207568" y="1715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1844824"/>
            <a:ext cx="2712142" cy="41490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1844824"/>
            <a:ext cx="3676650" cy="39147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52" y="4941168"/>
            <a:ext cx="4391025" cy="11334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52" y="4365104"/>
            <a:ext cx="5039494" cy="415628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0ADDD97-9F5B-493B-A3C5-96CD55B38DD1}"/>
              </a:ext>
            </a:extLst>
          </p:cNvPr>
          <p:cNvSpPr/>
          <p:nvPr/>
        </p:nvSpPr>
        <p:spPr>
          <a:xfrm>
            <a:off x="335360" y="2643366"/>
            <a:ext cx="4752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Начинали как платформа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 </a:t>
            </a:r>
            <a:r>
              <a:rPr lang="ru-RU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большими языковыми моделями</a:t>
            </a:r>
          </a:p>
          <a:p>
            <a:r>
              <a:rPr lang="ru-RU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Сейчас там всё, от моделей до РАЗНЫХ набор данных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8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107291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Данными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193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960096" y="4797152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Скругленный прямоугольник 2">
            <a:extLst>
              <a:ext uri="{FF2B5EF4-FFF2-40B4-BE49-F238E27FC236}">
                <a16:creationId xmlns:a16="http://schemas.microsoft.com/office/drawing/2014/main" id="{BE779601-AE63-4A80-9EB2-1CDDE3E9C9DF}"/>
              </a:ext>
            </a:extLst>
          </p:cNvPr>
          <p:cNvSpPr/>
          <p:nvPr/>
        </p:nvSpPr>
        <p:spPr>
          <a:xfrm>
            <a:off x="7104112" y="1700808"/>
            <a:ext cx="2088232" cy="388843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Спасибо </a:t>
            </a:r>
            <a:r>
              <a:rPr lang="en-US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Sber</a:t>
            </a:r>
            <a:r>
              <a:rPr lang="en-US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 ДПО :)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980728"/>
            <a:ext cx="8742495" cy="49704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359DDA-094D-45F4-ABB0-A5A16BEBFFEE}"/>
              </a:ext>
            </a:extLst>
          </p:cNvPr>
          <p:cNvSpPr txBox="1"/>
          <p:nvPr/>
        </p:nvSpPr>
        <p:spPr>
          <a:xfrm>
            <a:off x="1343472" y="5949280"/>
            <a:ext cx="98866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AutoML</a:t>
            </a:r>
            <a:r>
              <a:rPr lang="ru-RU" dirty="0">
                <a:solidFill>
                  <a:schemeClr val="bg1"/>
                </a:solidFill>
              </a:rPr>
              <a:t> и перспективные методы ИИ, спикер Савченко Максим/Рыжков Александр</a:t>
            </a:r>
          </a:p>
          <a:p>
            <a:r>
              <a:rPr lang="ru-RU" dirty="0">
                <a:solidFill>
                  <a:schemeClr val="bg1"/>
                </a:solidFill>
              </a:rPr>
              <a:t>Летняя Цифровая Школа Сбербанка</a:t>
            </a:r>
          </a:p>
        </p:txBody>
      </p:sp>
    </p:spTree>
    <p:extLst>
      <p:ext uri="{BB962C8B-B14F-4D97-AF65-F5344CB8AC3E}">
        <p14:creationId xmlns:p14="http://schemas.microsoft.com/office/powerpoint/2010/main" val="13034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Спасибо </a:t>
            </a:r>
            <a:r>
              <a:rPr lang="en-US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Sber</a:t>
            </a:r>
            <a:r>
              <a:rPr lang="en-US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 ДПО :)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980728"/>
            <a:ext cx="8742495" cy="4970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359DDA-094D-45F4-ABB0-A5A16BEBFFEE}"/>
              </a:ext>
            </a:extLst>
          </p:cNvPr>
          <p:cNvSpPr txBox="1"/>
          <p:nvPr/>
        </p:nvSpPr>
        <p:spPr>
          <a:xfrm>
            <a:off x="1343472" y="5949280"/>
            <a:ext cx="98866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AutoML</a:t>
            </a:r>
            <a:r>
              <a:rPr lang="ru-RU" dirty="0">
                <a:solidFill>
                  <a:schemeClr val="bg1"/>
                </a:solidFill>
              </a:rPr>
              <a:t> и перспективные методы ИИ, спикер Савченко Максим/Рыжков Александр</a:t>
            </a:r>
          </a:p>
          <a:p>
            <a:r>
              <a:rPr lang="ru-RU" dirty="0">
                <a:solidFill>
                  <a:schemeClr val="bg1"/>
                </a:solidFill>
              </a:rPr>
              <a:t>Летняя Цифровая Школа Сбербанка</a:t>
            </a:r>
          </a:p>
        </p:txBody>
      </p:sp>
    </p:spTree>
    <p:extLst>
      <p:ext uri="{BB962C8B-B14F-4D97-AF65-F5344CB8AC3E}">
        <p14:creationId xmlns:p14="http://schemas.microsoft.com/office/powerpoint/2010/main" val="20778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1889"/>
            <a:ext cx="993710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Виды предварительной обработки данных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479376" y="1412776"/>
            <a:ext cx="66967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 с «артефактами в данных» в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т.ч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дубликатов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 с пропущенными значениями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некорректных значений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479376" y="3429000"/>
            <a:ext cx="9217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Подготовка данных для моделей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Масштабирование числовых признаков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Кодирование категориальных признаков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5013176"/>
            <a:ext cx="9217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Инженерия признаков*</a:t>
            </a:r>
          </a:p>
        </p:txBody>
      </p:sp>
    </p:spTree>
    <p:extLst>
      <p:ext uri="{BB962C8B-B14F-4D97-AF65-F5344CB8AC3E}">
        <p14:creationId xmlns:p14="http://schemas.microsoft.com/office/powerpoint/2010/main" val="38357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1584" y="188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6744072" y="1340768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7536160" y="184482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104112" y="2636912"/>
            <a:ext cx="56886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708920"/>
            <a:ext cx="707995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  <p:bldP spid="29" grpId="0"/>
      <p:bldP spid="30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82254" y="6288580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623392" y="1484784"/>
            <a:ext cx="1109319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признаков, число пропущенных значений в которых превышает 90%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или в целом много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объектов из таблицы, для которых неизвестно значение целевой переменной (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Перевод меток в целевом столбце из строкового формата в целочисленный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Устранение отступов в строковых объектах в признаках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Корректировка 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</p:spTree>
    <p:extLst>
      <p:ext uri="{BB962C8B-B14F-4D97-AF65-F5344CB8AC3E}">
        <p14:creationId xmlns:p14="http://schemas.microsoft.com/office/powerpoint/2010/main" val="37978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268760"/>
            <a:ext cx="5731395" cy="2448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1268760"/>
            <a:ext cx="5536509" cy="23788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5360" y="4293096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465313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5360" y="5013176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600056" y="501317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5373216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39416" y="5733256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07368" y="602128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3863752" y="6309320"/>
            <a:ext cx="9865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2063552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9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6" grpId="0"/>
      <p:bldP spid="7" grpId="0"/>
      <p:bldP spid="9" grpId="0"/>
      <p:bldP spid="11" grpId="0"/>
      <p:bldP spid="26" grpId="0"/>
      <p:bldP spid="27" grpId="0"/>
      <p:bldP spid="28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</p:spTree>
    <p:extLst>
      <p:ext uri="{BB962C8B-B14F-4D97-AF65-F5344CB8AC3E}">
        <p14:creationId xmlns:p14="http://schemas.microsoft.com/office/powerpoint/2010/main" val="325918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335360" y="1028044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 в 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pandas? (4/10)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479376" y="1635428"/>
            <a:ext cx="4453623" cy="1897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Категориальные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</a:p>
            </p:txBody>
          </p:sp>
        </mc:Choice>
        <mc:Fallback xmlns="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2193" b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219817" y="4148371"/>
            <a:ext cx="5165406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Не только «усредненные значения», но и конкретные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0 (раз пропуск значит проблема, раз проблема -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зануляем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квантильные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замены аномально высоких / низких 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335360" y="5765839"/>
            <a:ext cx="1219200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идеале проверять как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35360" y="3139466"/>
            <a:ext cx="804021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MCAR (Missing Completely At Random)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Замена средним / медианой в целом пойдёт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 (Missing At Random)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Предсказываем моделями?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MNAR (Missing Not At Random)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Сложные вещи…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3" grpId="0"/>
      <p:bldP spid="24" grpId="0"/>
      <p:bldP spid="25" grpId="0"/>
      <p:bldP spid="13" grpId="0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703511" y="13464"/>
            <a:ext cx="9532079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CF63D6-9337-47F1-A5B9-17C9CEBB5714}"/>
              </a:ext>
            </a:extLst>
          </p:cNvPr>
          <p:cNvSpPr txBox="1">
            <a:spLocks/>
          </p:cNvSpPr>
          <p:nvPr/>
        </p:nvSpPr>
        <p:spPr>
          <a:xfrm>
            <a:off x="5859097" y="3567167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DF.corr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C465AD-803C-4D4C-932A-ADDC4A295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4444002"/>
            <a:ext cx="4968552" cy="209806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F5E3A1-E7F5-FB08-C8AE-3F56161CF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29247"/>
            <a:ext cx="5926994" cy="221739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4496D2E-094B-4AF1-1F3D-A590086CED89}"/>
              </a:ext>
            </a:extLst>
          </p:cNvPr>
          <p:cNvSpPr txBox="1">
            <a:spLocks/>
          </p:cNvSpPr>
          <p:nvPr/>
        </p:nvSpPr>
        <p:spPr>
          <a:xfrm>
            <a:off x="1343472" y="908720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1D6CFE2-D87A-C6A9-2AB8-9E1E2BD9E82E}"/>
              </a:ext>
            </a:extLst>
          </p:cNvPr>
          <p:cNvSpPr/>
          <p:nvPr/>
        </p:nvSpPr>
        <p:spPr>
          <a:xfrm>
            <a:off x="1111683" y="1391060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DF.describe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0C6A19-5193-B725-582F-F87C5C0E7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49" y="2006100"/>
            <a:ext cx="5259832" cy="35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9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847528" y="1889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335360" y="1217738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Агрегация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50640" y="1824167"/>
            <a:ext cx="5812750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</a:rPr>
              <a:t>'target'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],).mean()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BBF6D2-EAB4-48EC-83C9-419787F2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100" y="3560076"/>
            <a:ext cx="6192688" cy="270501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40" y="3402593"/>
            <a:ext cx="5436821" cy="30689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79A85F-88BD-B2D3-C431-E1FC8AF4B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66" y="1038330"/>
            <a:ext cx="5926994" cy="22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5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227957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Когда визуализация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статистика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639616" y="6381328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1703512" y="2132856"/>
            <a:ext cx="6959385" cy="43204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2711624" y="119675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quartet</a:t>
            </a:r>
          </a:p>
        </p:txBody>
      </p:sp>
    </p:spTree>
    <p:extLst>
      <p:ext uri="{BB962C8B-B14F-4D97-AF65-F5344CB8AC3E}">
        <p14:creationId xmlns:p14="http://schemas.microsoft.com/office/powerpoint/2010/main" val="272167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8908922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«успешность» решения задачи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384945" y="1391419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Субъективный вклад в успех отдельных компонент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29942" y="2289441"/>
            <a:ext cx="10972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  <a:t>Успешность Решения Задачи по обработке данных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25786" y="3321049"/>
            <a:ext cx="3291840" cy="9144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Чистка/Обработка данных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817626" y="3517088"/>
            <a:ext cx="3291840" cy="9144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Генерация хороших признаков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7120578" y="3829254"/>
            <a:ext cx="2194560" cy="914400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Выбор адекватной модели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9326250" y="4150019"/>
            <a:ext cx="109728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Verdana" panose="020B0604030504040204" pitchFamily="34" charset="0"/>
                <a:ea typeface="Verdana" panose="020B0604030504040204" pitchFamily="34" charset="0"/>
              </a:rPr>
              <a:t>Настройка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 модели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10447977" y="4422880"/>
            <a:ext cx="1097280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Удача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817805" y="4235449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4288176" y="4451266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7109466" y="4820224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9361808" y="5206166"/>
            <a:ext cx="11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465128" y="5518080"/>
            <a:ext cx="1247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7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88840"/>
            <a:ext cx="932720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1703512" y="616530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227957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Когда визуализация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статистика</a:t>
            </a:r>
          </a:p>
        </p:txBody>
      </p:sp>
    </p:spTree>
    <p:extLst>
      <p:ext uri="{BB962C8B-B14F-4D97-AF65-F5344CB8AC3E}">
        <p14:creationId xmlns:p14="http://schemas.microsoft.com/office/powerpoint/2010/main" val="24668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0CCFEC-06F5-4FBA-A3B7-3EBCE542AE7E}"/>
              </a:ext>
            </a:extLst>
          </p:cNvPr>
          <p:cNvSpPr/>
          <p:nvPr/>
        </p:nvSpPr>
        <p:spPr>
          <a:xfrm>
            <a:off x="551384" y="4365104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91131"/>
            <a:ext cx="5880957" cy="52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1772816"/>
            <a:ext cx="4968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Библиотеки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seaborn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plotly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«заточены» на работу с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датафреймами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2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 noGrp="1"/>
          </p:cNvSpPr>
          <p:nvPr>
            <p:ph type="title"/>
          </p:nvPr>
        </p:nvSpPr>
        <p:spPr>
          <a:xfrm>
            <a:off x="983432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парадокс Симпсона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121419"/>
            <a:ext cx="3506045" cy="144016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5800" y="1162903"/>
            <a:ext cx="5112568" cy="25278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99" y="2892107"/>
            <a:ext cx="3679013" cy="37707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5800" y="3882058"/>
            <a:ext cx="6151687" cy="27174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69FF75-F540-EE97-2125-CD1C4847F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724" y="1592211"/>
            <a:ext cx="2591078" cy="9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 noGrp="1"/>
          </p:cNvSpPr>
          <p:nvPr>
            <p:ph type="title"/>
          </p:nvPr>
        </p:nvSpPr>
        <p:spPr>
          <a:xfrm>
            <a:off x="983432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парадокс Симпсона (х2)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FEF118-E2A7-4961-890B-571FD5943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1052736"/>
            <a:ext cx="2090289" cy="23042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2C8EF1B-6B40-4FEF-B10C-50E3E6B9D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052736"/>
            <a:ext cx="1782199" cy="95050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56526EC-4AC5-43E6-ABD3-D2B0DC5DD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600" y="1052736"/>
            <a:ext cx="1799171" cy="13748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D88A9D-FAC9-4B8F-8A85-EF5FE8328C0A}"/>
              </a:ext>
            </a:extLst>
          </p:cNvPr>
          <p:cNvSpPr txBox="1"/>
          <p:nvPr/>
        </p:nvSpPr>
        <p:spPr>
          <a:xfrm>
            <a:off x="6672064" y="980728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9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145FB7FB-FBF6-4549-9CC8-8008AD2A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268760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52" y="4077072"/>
            <a:ext cx="2209800" cy="13144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5640" y="3429000"/>
            <a:ext cx="2952750" cy="198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2064" y="4581128"/>
            <a:ext cx="1657350" cy="12763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4272" y="1340768"/>
            <a:ext cx="2232248" cy="4549266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6168008" y="6021288"/>
            <a:ext cx="554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Sex Bias in Graduate Admissions: Data from Berkeley by P. J. Bickel, E. A. </a:t>
            </a:r>
            <a:r>
              <a:rPr lang="en-US" dirty="0" err="1">
                <a:solidFill>
                  <a:schemeClr val="bg1"/>
                </a:solidFill>
              </a:rPr>
              <a:t>Hammel</a:t>
            </a:r>
            <a:r>
              <a:rPr lang="en-US" dirty="0">
                <a:solidFill>
                  <a:schemeClr val="bg1"/>
                </a:solidFill>
              </a:rPr>
              <a:t>, and J. W. O'Connell (1975)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63352" y="5589240"/>
            <a:ext cx="58326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UK Health Security Agency. "SARS-CoV-2 variants of concern and variants under investigation in England." 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</a:rPr>
              <a:t>Technical briefing: Update on </a:t>
            </a:r>
            <a:r>
              <a:rPr lang="en-US" sz="1600" i="1" dirty="0" err="1">
                <a:solidFill>
                  <a:schemeClr val="bg1"/>
                </a:solidFill>
                <a:latin typeface="Arial" panose="020B0604020202020204" pitchFamily="34" charset="0"/>
              </a:rPr>
              <a:t>hospitalisation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</a:rPr>
              <a:t> and vaccine effectiveness for Omicron VOC-21NOV-01 (B. 1.1. 529)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 17 (2021).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9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числовых данных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590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2063552" y="31102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5680" y="1196752"/>
            <a:ext cx="5544616" cy="51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052736"/>
            <a:ext cx="7056784" cy="52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407368" y="2708920"/>
                <a:ext cx="640871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708920"/>
                <a:ext cx="6408712" cy="424796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407368" y="3212976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212976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8571" r="-1080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0256" y="1061081"/>
            <a:ext cx="3464630" cy="237626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0256" y="3789040"/>
            <a:ext cx="3528392" cy="242923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67408" y="6381328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https://scikit-learn.org/stable/modules/generated/sklearn.preprocessing.StandardScaler.html</a:t>
            </a:r>
          </a:p>
        </p:txBody>
      </p:sp>
    </p:spTree>
    <p:extLst>
      <p:ext uri="{BB962C8B-B14F-4D97-AF65-F5344CB8AC3E}">
        <p14:creationId xmlns:p14="http://schemas.microsoft.com/office/powerpoint/2010/main" val="60596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568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3359696" y="1412776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1412776"/>
                <a:ext cx="3019735" cy="1061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839416" y="1700808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700808"/>
                <a:ext cx="181185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0256" y="1064915"/>
            <a:ext cx="3464630" cy="237626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248" y="3573016"/>
            <a:ext cx="3638550" cy="250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623392" y="2924944"/>
                <a:ext cx="4696133" cy="429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минимум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944"/>
                <a:ext cx="4696133" cy="429926"/>
              </a:xfrm>
              <a:prstGeom prst="rect">
                <a:avLst/>
              </a:prstGeom>
              <a:blipFill>
                <a:blip r:embed="rId8"/>
                <a:stretch>
                  <a:fillRect t="-10000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623392" y="3573016"/>
                <a:ext cx="5647782" cy="428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максимум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573016"/>
                <a:ext cx="5647782" cy="428066"/>
              </a:xfrm>
              <a:prstGeom prst="rect">
                <a:avLst/>
              </a:prstGeom>
              <a:blipFill>
                <a:blip r:embed="rId9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695400" y="6237312"/>
            <a:ext cx="10009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https://scikit-learn.org/stable/modules/generated/sklearn.preprocessing.MinMaxScaler.html</a:t>
            </a:r>
          </a:p>
        </p:txBody>
      </p:sp>
    </p:spTree>
    <p:extLst>
      <p:ext uri="{BB962C8B-B14F-4D97-AF65-F5344CB8AC3E}">
        <p14:creationId xmlns:p14="http://schemas.microsoft.com/office/powerpoint/2010/main" val="206322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3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10904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«Робастное» масштабирование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0136" y="980728"/>
            <a:ext cx="3638550" cy="249555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752184" y="1484784"/>
            <a:ext cx="216024" cy="16561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0704512" y="2132856"/>
            <a:ext cx="216024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8088" y="3429000"/>
            <a:ext cx="4864013" cy="2573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1700808"/>
                <a:ext cx="3019735" cy="989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00808"/>
                <a:ext cx="3019735" cy="9896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551384" y="2708920"/>
                <a:ext cx="469613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медиана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708920"/>
                <a:ext cx="4696133" cy="400110"/>
              </a:xfrm>
              <a:prstGeom prst="rect">
                <a:avLst/>
              </a:prstGeom>
              <a:blipFill>
                <a:blip r:embed="rId7"/>
                <a:stretch>
                  <a:fillRect l="-389" t="-757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695400" y="3429000"/>
                <a:ext cx="564778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1 квартиль (25-ый квантиль)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квартиль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7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5-ый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квантиль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429000"/>
                <a:ext cx="5647782" cy="707886"/>
              </a:xfrm>
              <a:prstGeom prst="rect">
                <a:avLst/>
              </a:prstGeom>
              <a:blipFill>
                <a:blip r:embed="rId8"/>
                <a:stretch>
                  <a:fillRect l="-324" t="-5172"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551384" y="1916832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916832"/>
                <a:ext cx="18118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862627" y="6309320"/>
            <a:ext cx="11305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https://scikit-learn.org/stable/modules/generated/sklearn.preprocessing.RobustScaler.html</a:t>
            </a:r>
          </a:p>
        </p:txBody>
      </p:sp>
    </p:spTree>
    <p:extLst>
      <p:ext uri="{BB962C8B-B14F-4D97-AF65-F5344CB8AC3E}">
        <p14:creationId xmlns:p14="http://schemas.microsoft.com/office/powerpoint/2010/main" val="16168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 animBg="1"/>
      <p:bldP spid="16" grpId="0" animBg="1"/>
      <p:bldP spid="18" grpId="0"/>
      <p:bldP spid="19" grpId="0"/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340768"/>
            <a:ext cx="7267251" cy="474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5015880" y="1556792"/>
                <a:ext cx="568863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556792"/>
                <a:ext cx="5688632" cy="424796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8571" r="-1079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847528" y="224122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ru-RU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  <a:blipFill>
                <a:blip r:embed="rId10"/>
                <a:stretch>
                  <a:fillRect r="-3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343472" y="3861048"/>
            <a:ext cx="92890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Робастная стандартизация (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квантильная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Линейное Преобразование (не влияет на распределение)</a:t>
            </a:r>
          </a:p>
        </p:txBody>
      </p:sp>
    </p:spTree>
    <p:extLst>
      <p:ext uri="{BB962C8B-B14F-4D97-AF65-F5344CB8AC3E}">
        <p14:creationId xmlns:p14="http://schemas.microsoft.com/office/powerpoint/2010/main" val="191523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Нелинейное Преобразование (влияет на распределение)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65806" y="1658595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3353745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340768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7" y="3353540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1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категориальных данных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3992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135560" y="-171400"/>
            <a:ext cx="7920880" cy="1259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Порядковое кодирование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/>
              <p:nvPr/>
            </p:nvSpPr>
            <p:spPr>
              <a:xfrm>
                <a:off x="479376" y="908720"/>
                <a:ext cx="403244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Цвет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{</a:t>
                </a:r>
                <a:r>
                  <a:rPr lang="ru-RU" sz="2800" dirty="0">
                    <a:solidFill>
                      <a:srgbClr val="FF0000"/>
                    </a:solidFill>
                    <a:latin typeface="Montserrat" panose="00000500000000000000" pitchFamily="2" charset="-52"/>
                  </a:rPr>
                  <a:t>Красный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B050"/>
                    </a:solidFill>
                    <a:latin typeface="Montserrat" panose="00000500000000000000" pitchFamily="2" charset="-52"/>
                  </a:rPr>
                  <a:t>Зеленый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70C0"/>
                    </a:solidFill>
                    <a:latin typeface="Montserrat" panose="00000500000000000000" pitchFamily="2" charset="-52"/>
                  </a:rPr>
                  <a:t>Синий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Белый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}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908720"/>
                <a:ext cx="4032448" cy="1815882"/>
              </a:xfrm>
              <a:prstGeom prst="rect">
                <a:avLst/>
              </a:prstGeom>
              <a:blipFill>
                <a:blip r:embed="rId4"/>
                <a:stretch>
                  <a:fillRect l="-3177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8574B60-76B7-4898-B02E-756C22FE9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124744"/>
            <a:ext cx="4149117" cy="3124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2E5F38-9D50-4242-9ECE-B32611A593B9}"/>
              </a:ext>
            </a:extLst>
          </p:cNvPr>
          <p:cNvSpPr txBox="1"/>
          <p:nvPr/>
        </p:nvSpPr>
        <p:spPr>
          <a:xfrm>
            <a:off x="4511824" y="4437112"/>
            <a:ext cx="611722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https://www.whichcar.com.au/car-news/what-is-the-most-popular-car-colour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BB4B90F-EA0B-4F38-B8C0-E26D7CD2B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0007" y="908720"/>
            <a:ext cx="1871993" cy="55220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A7ED15-DB95-4BB2-91FB-9F1CB4265057}"/>
              </a:ext>
            </a:extLst>
          </p:cNvPr>
          <p:cNvSpPr txBox="1"/>
          <p:nvPr/>
        </p:nvSpPr>
        <p:spPr>
          <a:xfrm>
            <a:off x="6043547" y="6309320"/>
            <a:ext cx="6128794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https://dailyinfographic.com/most-popular-car-colors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1A192F0-01C7-4903-9041-A645CAED7727}"/>
              </a:ext>
            </a:extLst>
          </p:cNvPr>
          <p:cNvSpPr/>
          <p:nvPr/>
        </p:nvSpPr>
        <p:spPr>
          <a:xfrm>
            <a:off x="551384" y="2780928"/>
            <a:ext cx="3217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Цвет</a:t>
            </a:r>
            <a:r>
              <a:rPr lang="en-US" sz="3200" dirty="0">
                <a:solidFill>
                  <a:schemeClr val="bg1"/>
                </a:solidFill>
              </a:rPr>
              <a:t>  {1,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2,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3,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4}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63352" y="5805264"/>
            <a:ext cx="9649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https://scikit-learn.org/stable/modules/generated/sklearn.preprocessing.OrdinalEncoder.html</a:t>
            </a:r>
          </a:p>
        </p:txBody>
      </p:sp>
    </p:spTree>
    <p:extLst>
      <p:ext uri="{BB962C8B-B14F-4D97-AF65-F5344CB8AC3E}">
        <p14:creationId xmlns:p14="http://schemas.microsoft.com/office/powerpoint/2010/main" val="188827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7" grpId="0"/>
      <p:bldP spid="19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17151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420888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31198" y="2484648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30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24192" y="2484648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1199456" y="6381328"/>
            <a:ext cx="1080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https://scikit-learn.org/stable/modules/generated/sklearn.preprocessing.OneHotEncoder.html</a:t>
            </a:r>
          </a:p>
        </p:txBody>
      </p:sp>
    </p:spTree>
    <p:extLst>
      <p:ext uri="{BB962C8B-B14F-4D97-AF65-F5344CB8AC3E}">
        <p14:creationId xmlns:p14="http://schemas.microsoft.com/office/powerpoint/2010/main" val="332926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207568" y="0"/>
            <a:ext cx="878497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Предварительна </a:t>
            </a:r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Обработка в </a:t>
            </a:r>
            <a:r>
              <a:rPr lang="en-US" sz="3200" b="1" dirty="0" err="1" smtClean="0">
                <a:solidFill>
                  <a:schemeClr val="bg1"/>
                </a:solidFill>
                <a:latin typeface="-apple-system"/>
              </a:rPr>
              <a:t>scikit</a:t>
            </a:r>
            <a:r>
              <a:rPr lang="en-US" sz="3200" b="1" dirty="0" smtClean="0">
                <a:solidFill>
                  <a:schemeClr val="bg1"/>
                </a:solidFill>
                <a:latin typeface="-apple-system"/>
              </a:rPr>
              <a:t>-learn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191344" y="1268760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623392" y="1916832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51384" y="342900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551384" y="414908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551384" y="5085184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51384" y="2708920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.fit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6" grpId="0"/>
      <p:bldP spid="27" grpId="0"/>
      <p:bldP spid="28" grpId="0"/>
      <p:bldP spid="29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88640"/>
            <a:ext cx="10729192" cy="52082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Делаем многое в рамках единого </a:t>
            </a:r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C6B47D3-A1C5-4700-BB7D-7567E5D71703}"/>
              </a:ext>
            </a:extLst>
          </p:cNvPr>
          <p:cNvSpPr txBox="1">
            <a:spLocks/>
          </p:cNvSpPr>
          <p:nvPr/>
        </p:nvSpPr>
        <p:spPr>
          <a:xfrm>
            <a:off x="2207568" y="1268760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4016" y="10527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519936" y="1124744"/>
            <a:ext cx="8520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4016" y="1340768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344" y="2060848"/>
            <a:ext cx="7320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1344" y="4509120"/>
            <a:ext cx="681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9336" y="3284984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0096" y="45091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'preprocessors'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'model'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91344" y="5661248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91344" y="6021288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8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24" grpId="0"/>
      <p:bldP spid="25" grpId="0"/>
      <p:bldP spid="26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64907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Целевую метку тоже можно обработать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utoShape 2" descr="data:image/png;base64,iVBORw0KGgoAAAANSUhEUgAABNkAAAH6CAYAAAA6KJrYAAAAOXRFWHRTb2Z0d2FyZQBNYXRwbG90bGliIHZlcnNpb24zLjcuMSwgaHR0cHM6Ly9tYXRwbG90bGliLm9yZy/bCgiHAAAACXBIWXMAAA9hAAAPYQGoP6dpAAEAAElEQVR4nOzdd3hUZd7G8e+U9B5S6SAQepeiotJEVkSxoKKAAlJkdXVfd0V3F9eK7lrWFURBlCIoiIKoKIJgQwREBUG6lFBSIL1OO+8fIVkjAVImmUlyf66LSzPnnOf85pwkk7nnKSbDMAxERERERERERESk0syeLkBERERERERERKS2U8gmIiIiIiIiIiJSRQrZREREREREREREqkghm4iIiIiIiIiISBUpZBMREREREREREakihWwiIiIiIiIiIiJVpJBNRERERERERESkihSyiYiIiIiIiIiIVJFCNhERERERERERkSpSyCYiIiIljh07RkJCAqNHj/Z0KQDk5OTw5JNPcsUVV9CxY0euvPJKJk+ezIcfflgt59u8eTMJCQlMmzat1OMvv/wyCQkJvP/++9Vy3vJKSEhgwIABpR47V82eMG3aNBISEti8ebOnSzmLy+Vi+fLljB49ml69etGhQwcuueQShg8fzt///ndWrVpV5XO4814Uf8/99l/Hjh0ZOHAgf//73zly5EiF2xw9ejQJCQkcO3asyvWJiIjI2ayeLkBERETqpmnTprFixQoWLlxI7969K3y8zWZjzJgx7Nq1i+joaAYMGEBOTg7ffvst+/bt49prr62GqqvPgAEDOH78OHv37vV0KZVWW5+DzWbjnnvu4euvv8ZsNtO5c2caNmyIzWZjz549vPvuu3zwwQcMHz7c06WepW3btrRr1w6ArKwsduzYwbvvvsvHH3/MggUL6Ny5s4crFBERkWIK2URERMQrrV69ml27dtGxY0cWLVpEYGAgAJmZmXz00Uc1Wsvtt9/OH/7wB2JiYmr0vL+3evVqfHx8PFrD+fz5z3/m7rvvpmHDhp4upZTFixfz9ddfEx8fz7x587joootKbd+/fz8rVqzwUHXnN2jQIO69996Sr3Nzc/nzn//MF198wT//+c8K9a589tlnyc/PJzY2tjpKFRERqfcUsomIiIhX2r59OwA33HBDScAGEBYWxu23316jtURGRhIZGVmj5yzL78MhbxMTE+PxILIsa9asAWDq1KllXsPWrVvz17/+tabLqpSgoCAeffRRvvjiC3bt2kVSUhJxcXHlOtbbwk8REZG6RnOyiYiIVIOCggJefPFFBgwYQKdOnRg0aBD//e9/sdlsDBgwgISEhDKPW758Oddddx2dO3fm0ksvZdq0aaSmplZqrqvfziO2fft2xo8fT8+ePenevTt33XUXP/30U4Wf18qVK7ntttvo3r07Xbp04dprr+W1116jsLCw1H4JCQklPYPGjBlTal6p8s4HZbFYADhx4kSF67yQ/fv3c88993DxxRfTrVs3Ro0axVdffXXO/c81J1tubi6vvfYaw4cPp0ePHnTr1o1BgwZx33338fXXXwP/m6fr+PHjAKWuxW/nV/vtfFkffvghI0eOpFu3bvTs2bNkn7LmZPutlJQUpk2bxiWXXELnzp0ZMWIEK1euPGu/C8299/vnW97ncL7v05MnTzJ9+nT69+9Px44d6du3L3/84x/ZsWPHeesrKCjgueeeKzlu8ODBzJkzB8Mwznkdfi89PR2AiIiIch8D8MUXX/Dwww8zdOhQunfvTteuXRk+fDivvvoqNputQm0BfPXVV0ycOJE+ffqUzK82Y8aMkvrKq2HDhoSHhwNF1xVK37MdO3YwadIkevfuTUJCArt37wbOPydbeno6L774Itdeey1du3ale/fuXHvttfzrX/8iJSWl2p6LiIhIXaKebCIiIm5ms9kYP34833//PWFhYVx55ZXYbDbmzZvHL7/8cs5w4LnnnmPu3Ln4+PjQu3dvgoOD+eqrr0oCjsr68ccfmT59Os2aNePyyy/nyJEjfPvtt2zdupVXX32Vyy67rFztTJ8+naVLl+Ln50efPn3w9/dny5YtvPDCC2zYsIE333yTgIAAAEaMGMG2bds4evQol112GdHR0SXt/LZX2vn079+fRYsW8dZbbzF8+PAqXYPf+vnnnxkzZgx5eXm0adOG1q1bc/jwYSZOnMhtt91W7nacTid33XUX27dvJyIigl69euHn50dSUhJfffUVgYGB9OvXj6ioKEaMGMGaNWvIy8tjxIgRJW2UFfrMmTOHd999l+7du9O/f/+SEOVCMjIyuOWWW7DZbPTq1YusrCw2b97MQw89RGJiYqkhhxVV0efwe3v37mXs2LGkp6fTokULrrrqKk6cOMHatWvZsGEDzz33HEOHDj3rOLvdzrhx4zh48CC9evUiLy+PrVu38vzzz5Obm8sDDzxQrvrj4uI4fPgwy5cv54orrij3kNu//e1vFBQU0Lp1axISEsjOzubnn3/mxRdfZNOmTbzxxhslYfCF/Pbnu1OnTkRHR7N3717mz5/P+vXrefvtt4mKiipXWy6Xi7y8PAB8fX1Lbdu6dSvTp0+nefPmXHrppaSkpGAymc7b3sGDBxk3bhxJSUlER0eX/E44fPgw8+bNo3v37gwaNKhanouIiEhdopBNRETEzebPn8/3339P+/bteeONN0pCiCNHjnDHHXeU2Svkp59+4vXXXyckJISFCxfSvn17oKin1D333MOGDRsqXc+yZcuYPHky999/f8mb7SVLlvDYY48xbdo01q1bh7+//3nbWLNmDUuXLiUmJoZFixbRvHlzALKzs5k0aRLbtm3jv//9Lw899BAAzzzzDNOmTePo0aNMnDixUgsfXHrppXTo0IFdu3YxadIk3nnnnXIPizsXwzCYNm0aeXl5TJ06lfvuu69k2+LFi3n88cfL3dbWrVvZvn07nTp1YvHixfj5+ZVsy8nJ4fDhw0DREM9nnnmGLVu2kJeXxzPPPHPedleuXMmCBQvo1atXhZ7bhg0buPTSS5k5c2ZJkLljxw7Gjh3LK6+8woABA+jQoUOF2ixW0efwW4Zh8OCDD5Kens6ECRN48MEHS74P16xZw/33388jjzxCjx49zhpq+uOPP9KrVy8+//xzgoODgaKQ9JZbbmHBggVMnDiRoKCgC9YwcuRIvvvuOzZs2MBVV13F4MGD6dq1Kx07dqRp06bnPO6xxx7jsssuK/XzkZOTw4MPPsiGDRv48MMPuf766y94/k8++YS5c+fSpk0bZs6cSbNmzUquzcsvv8ysWbN46qmnePHFFy/YFsDGjRux2Wz4+PjQsmXLUtvef/99HnzwQe6+++5yteVwOJg6dSpJSUmMHTuWBx98sFRwt3///lLf2+5+LiIiInWJhouKiIi42dtvvw3AQw89VKqXT7NmzbjnnnvOeYxhGIwZM6YkYIOi+Zf+8Y9/XLAnyvk0atSIe++9t1Qbo0aNokuXLqSmppbMV3U+ixYtAuCPf/xjScAGEBISwvTp0zGZTLzzzjtnDRutihdffJFffvmFXr16cfLkSe666y7S0tKq1ObmzZs5cOAATZo0YerUqaW23X777XTp0qXcbRXX0r1791IhBEBwcDAdO3asVI033XRThQM2ALPZzN///vdSPQU7d+7M7bffjsvlYsmSJZWqp6o2b97Mvn37aNiwYamgF2DIkCEMGjSIvLw83nvvvbOONZvNPPbYYyUBG0CnTp24/PLLyc/PZ+fOneWq4ZprruHhhx8mMDCQEydOsGDBAh544AEGDx7MgAEDmDNnTpnfu4MGDTorgA4ODubhhx8G4PPPPy/X+V999VUAnn/++ZJQCsBkMnHvvffSrl071qxZc8Hv76ysLNauXVty/uuvv76k92ixNm3aMGHChHLVBfDZZ59x6NAhWrduzUMPPXRWz7jWrVuXCiLd9VxERETqIoVsIiIibnTixAlOnDhBgwYN6NOnz1nbhw0bVuZx33//PVAUBvxeq1ataNu2baVruuqqq7Baz+68Xnyubdu2nfd4u91eMn/btddee9b2tm3bkpCQQF5eXsncT1W1aNEiXn31Ve69914WLlzI8OHD+fXXX5kwYQI5OTml9h03bhwJCQklPcfOp/g6DxkypMxhfmVd/3Np164dZrOZ999/n2XLlrltLqrzzbl2oXp+36sJ/vc9V/zca1rxea+++uoyh2led911pfb7rYYNG5b5nIqD3tTU1HLXceedd7JhwwaeeOIJhg0bVtLG8ePHef755xkzZgwFBQVnHXf48GEWLFjAE088wcMPP8y0adN45ZVXSrZdyOnTp9mzZw/NmzenTZs2Z203mUx0794dp9PJrl27zto+c+bMkvnvLr74Yv74xz+SmppKv379eOSRR87av3///hUK5Tdt2gQUhbsXGvpa1eciIiJS12m4qIiIiBsVDwU91yp+ISEhhIaGkpWVVaHjGjVqdFaA9eyzz54V7PTo0YObb7651GPna/O35z6XjIwM7HY7ERER55xPrVGjRuzZs4fk5OTztlUeOTk5/Oc//yEmJoZJkyZhMpmYMWMG+fn5rF27lilTpvD666+X9B47ePAgkZGR5x32V6w817m8WrRowV/+8hdeeOEF/vGPf/Doo4/SunVr+vbty4gRIyodjMbHx1fquKre5+pSfN7GjRuXuf189Z1reHDxENGKLj4QHh7OyJEjGTlyJFAUsC1evJj58+fz008/8eabbzJlyhSgaPjjs88+y/z58885j2Jubu4Fz1m8WMThw4cvOK9gWUFt27ZtadeuHVA0/1pMTAx9+vQptSDGb1X0+6d4zr/y/PxU9bmIiIjUdQrZREREaqk1a9aUvOn9rd+HbDWhKsNZf++HH34gJyeHyy+/vKQHntVq5YUXXmDKlCl88803/OlPf2LmzJls376dpKQkxowZg9lc8x30x40bx9ChQ1m3bh0bN25k27ZtzJ8/nwULFvDwww8zduzYCrf5+6GnnuByuWrsXOf73qnue9qoUSP++te/4nQ6mT9/Pl9++WVJyLZ69WrefPNN4uPjefjhh+natSuRkZH4+Phgs9no1KlTuc5RfC1/u6DAuZQVlA4aNKhCi1ZU5/dPVZ+LiIhIXaeQTURExI2KV9E8ceJEmdtzcnLO6sVWfNzx48c5ceIEF1100Vnby2pv/fr15arpXLUUP/77yeZ/Lzw8HB8fH9LT08nLyyuzN1tx2BcbG1uums6neDio0+ks9bivry+zZs1iwoQJbNiwgWnTpnHy5EkCAwPLPQdV8XO90DWpiPj4eEaPHs3o0aNxOBx8/PHHPPLII/z73//m+uuvJywsrMJtVsa5ai++N7+9z8XDNs/VEyspKcltdRWft6xAGODYsWNn1VfT+vTpw/z580v1vlq7di0A//znP7nyyitL7Z+YmFjutot740VERFRowYiaUtzz7ejRoxfc19ufi4iIiKdpTjYRERE3atSoEfHx8Zw+fZotW7actf3jjz8u87jioV+ffPLJWdsOHjxYpbnOPvvss7MCKyjqqQNFE/efj4+PD127dgXKrn/fvn3s2bOHwMDAkmFtxcfB2WHZhbRq1QqA7777juzs7FLb/P39efXVV+nUqRMffvgh33//PX/961/LHe716NEDKLomZfXWKr4mlWW1Wrnuuuvo1KkTdrudI0eOlGwrvh4Oh6NK5ziX3bt3lzlHWPFzKn7uUBSSWK1Wjh8/flY9dru9zO9dqNxzKP7e/vTTT8v8Xli1alWp/arDuYZ7Fiu+T78N+orD8LKGrJb1c3oucXFxtGzZkgMHDnDo0KFyH1dT+vbtC8B77713wR6M3v5cREREPE0hm4iIiJvddtttADzzzDNkZGSUPJ6YmMisWbPKPObWW28FYMGCBezZs6fk8by8PJ588skLhgTnc/z4cWbOnFnqsaVLl/Ljjz8SFRXFkCFDLtjGHXfcARRNwv7bXjw5OTk88cQTGIbBrbfeWmqoWnFgUdE3423atKFXr15kZmZyzz33nNUDKi8vr9S8Uz/++GO5r0/v3r1p2bIlR48eLZm8vtg777zDjz/+WO46v/vuO7799tuzgonExEQOHjyIyWQqFf5V9nqUl8vl4oknniA/P7/ksZ07d/LWW29hMplKvi+hqFdg165dycjIYPHixSWPOxwOnn322ZLeZb9XmefQu3dv2rRpw/Hjx/nvf/9b6l6tXbuWtWvXEhgYyI033ljuNitqypQpLFy4sNTPY7Ht27cze/ZsoGhxhmLFCyMsXbq0VM3ff/898+bNq9D577nnHlwuF/fdd1+ZgXl6ejrLli2rUJvuctVVV9G8eXP27dvHv//9b+x2e6nt+/fvL/Uz783PRURExNM0XFRERMTN7rrrLr744gt++OEHrrrqKvr06YPNZmPTpk307dsXi8Vy1tC+7t27M27cON544w1uuukmevfuTUhICFu3bsXX15f+/fuzYcOGStUzcuRI5s6dy9q1a0lISODIkSP8/PPP+Pj4MGPGDAICAi7YxtVXX80tt9zC0qVLGTZsGH369MHf358tW7aQlpZG165due+++0od079/f2bNmsWzzz7Lxo0biYiIAODBBx8s+f9zef7557nrrrvYsmULQ4cOpWPHjsTHx5OcnMxPP/2E0+lk/PjxbNy4kQ8++ICwsDD+9re/XfB5mM1mnnnmGe68805efvll1qxZQ5s2bThy5Ag7d+5k1KhRLFmy5ILtAOzZs4cZM2YQGRlJhw4dCA8PJz09nS1btmCz2Rg9enSpkG3AgAFs2bKFO++8k969exMQEEBERAQPPvhguc53If3792fPnj0MHjyYnj17kp2dzebNm7Hb7UyZMuWsOcSmTp3K+PHjefrpp/nkk0+Iiopi165d5OfnM2LECFasWHHWOSrzHEwmE8899xxjxozh1VdfZe3atbRr144TJ07www8/YLVaeeqpp6p1uOjJkyd56qmnePbZZ2nbti2NGzfGMAyOHj1aEhT179+fW265peSY0aNHs2LFCpYsWcKWLVtISEggOTmZbdu2cdddd/HGG2+U+/zXXnstBw4c4NVXX+WGG26gXbt2NGnSBMMwSExMZO/evQQGBpYsyFCTrFYrL7/8csnvnw8//JBu3bphGAZHjhxh3759zJo1iyZNmnj9cxEREfE0hWwiIiJu5uvryxtvvMHs2bP58MMPWb9+PTExMdx5551MnTq1VG+Z33rooYdo2bIlixYtYsuWLYSEhHDppZfy4IMP8uKLL1a6nm7dunHDDTfw0ksvsWHDBgzDoG/fvtx3330XHCr6W48//jjdu3fnnXfeYcuWLTidTpo2bcrYsWO588478ff3L7V/x44d+fe//82bb77Jxo0bKSgoAIp6FV0oZIuJieG9995j8eLFrF69mt27d/Pzzz8TGxvLiBEjuOOOO0hISODEiRPcfPPNLFy4kPDwcKZOnXrB59GlSxfeeecdXnzxRb7//nuOHTtGQkICr776KgEBAeUO2fr3709GRgabN29mz549ZGRkEBkZSY8ePRg1ahSDBw8utf/o0aPJzMzk448/5rPPPsNut9OoUSO3hWzh4eEsXbqU5557jm+++YacnBwuuugixo4dyw033HDW/pdccgmzZ89m5syZ7Nq1i8DAQPr27cuDDz5YZsBWleeQkJDAihUrmD17Nl9//TVr1qwhODiYQYMGMWnSJDp37uyWa3Au//3vf/nqq6/YuHEjhw4d4quvvsJutxMeHs6VV17JtddeyzXXXFNqEYYWLVqwfPly/v3vf7Njxw7Wr19PixYtePzxxxk5cmSFQjaABx54gMsuu4y33nqLH374gX379hEUFERsbCy33XbbOX8v1IQ2bdrwwQcf8Prrr7N+/Xq+/PJLfH19iY+P5+6776ZLly6l9vfm5yIiIuJJJqMq409ERESkwgYMGMDx48fZu3dvuY+ZNm0aK1asYOHChfTu3btcx7z88svMnDmTGTNmlBmyiIiIiIiI+2hONhERERERERERkSpSyCYiIiIiIiIiIlJFCtlERERERERERESqSHOyiYiIiIiIiIiIVJF6somIiIiIiIiIiFSRQjYREREREREREZEqUsgmIiIiIiIiIiJSRQrZREREREREREREqkghm4iIiIiIiIiISBUpZBMREREREREREakihWwiIiIiIiIiIiJVpJBNRERERERERESkihSyiYiIiIiIiIiIVJFCNhERERERERERkSpSyCYiIiIiIiIiIlJFCtlERERERERERESqSCGbiIiIiIiIiIhIFVk9XYCIiIiISE07cuQI8+bNY/v27ezfv5+WLVvy0Ucf1dj5XS4XCxcu5J133uHYsWOEhYXRp08fnn/++RqrQURERNxLIZuIiIiI1Dv79+/nyy+/pEuXLrhcLgzDqNHzT58+nQ0bNnDPPffQunVrUlNT2bZtW43WICIiIu5lMmr6LwoREREREQ9zuVyYzUUzp0ybNo2dO3fWWE+2TZs2MWHCBN5//30SEhJq5JwiIiJS/TQnm4iIiIjUO8UB2/kYhsG8efMYMmQIHTt2ZODAgcyfP7/K5162bBm9evVSwCYiIlLHKGQTERERESnDU089xX//+1+uv/565syZw4gRI3juued4++23q9Tu9u3badmyJU899RQ9e/akc+fOjB8/nkOHDrmpchEREfEEzckmIiIiIvI7R48e5a233uKxxx7jlltuAeCSSy6hoKCAWbNmccstt5SrN1xZUlNTef/992nVqhXPPfccdrudF198kfHjx/PJJ5/g5+fnzqciIiIiNUQhm4iIiIjI73z77bcAXHXVVTgcjpLHL7nkEubOncvJkydp1KgR+fn5nDhx4oLtxcfHExgYCBQNQ3U6ncyePZuoqCgALrroIq655ho+/PBDbrrppmp4RiIiIlLdFLKJiIiIiPxOeno6hmHQp0+fMrcXh2w//vgjd9111wXbmzt3LpdffjkAoaGhxMXFlQRsAC1btiQuLo4DBw645wmIiIhIjVPIJiIiIiLyO2FhYZhMJpYsWYKPj89Z21u0aAEU9Wzbu3dvhdpu1aoVOTk5ZW4rLCyseLEiIiLiFRSyiYiIiIj8Tt++fQHIyMhgwIABbm27f//+vPjii6SmphIdHQ3AwYMHSUpKokOHDm49l4iIiNQck2EYhqeLEBERERGpSfn5+Xz55ZcALF68mMTERKZNmwZAr169iIyM5IknnuCDDz5g/PjxdOnSBbvdzuHDh9m8eTOvvPJKpc+dk5PD8OHDCQ8P55577sFut/PSSy9hGAYrV64kICDALc9RREREapZCNhERERGpd44dO8bAgQPL3LZw4UJ69+6NYRgsXryYpUuXcujQIYKCgmjRogVXX301d955Z5XOn5iYyFNPPcXmzZsxmUxcdtllPPLII8TFxVWpXREREfEchWwiIiIiIiIiIiJVZPZ0ASIiIiIiIiIiIrWdQjYREREREREREZEq0uqiZTAMA5er/o6iNZtN9fr5e5quv2fp+nuWrr9n6fpXnGEYuHJzceXn4xvVALNVf1p5O2/7O08/d3WL7mfdoXtZt+h+1i2euJ9mswmTyXTB/fSXYBlcLoO0tFxPl+ERVquZiIggsrLycDhcni6n3tH19yxdf8/S9fcsXf+KsyUlcXLObAqPHgHg4oVv4hsW6uGq5EK86e88/dzVLbqfdYfuZd2i+1m3eOp+RkYGYbEoZBMRERFxK8MwyPr2G1KWvIVRWIglOITYu8ZjCQ72dGkiIiIi4kEK2URERETKyZmfT8qiBWRv+Q6AgLbtiJ8wEWt4hIcrExERERFPU8gmIiIiUg75v/5K0tzZ2FNTwWymwXUjiBx6DSaz1pESEREREYVsIiIiIudluFykr/mUUyvfA6cTa4MGxE+cQsBFrTxdmoiIiIh4EYVsIiIiIufgyMwgad5c8n7ZBUBwz4uJHXMnlsAgD1cmIiIiIt5GIZuIiIhIGXJ3/kzSvLk4s7Mw+foSc+vthPa7vFzLt4uIiIhI/aOQTUREROQ3DIeDUyuWk77mUwB8GzchfuIU/Bo29HBlIiIiIuLNFLKJiIiInGFLTubknNkUHjkMQPiAgUTdfAtmH1/PFiYiIiIiXk8hm4iIiAiQtelbkt9aiFFYgDkoiLg7xxPcrbunyxIRERGRWkIhm4hIPeFyGexLzCAjt5DwID/aNAnHbNbcUiKugnxSFr9F1qaNAAS0SSBuwiR8IiM9XJmIiIiI1CYK2URE6oFte1NYsm4/6dmFJY9FhPgxalBreiTEeLAyEc8qOHyYk3NmY09JBpOJBsOvJ/KaazGZzZ4uTURERERqGYVsIiJ13La9KcxasfOsx9OzC5m1YidTR3RU0Cb1juFykbHuM1LfexecTqyRkcTfPZmA1m08XZqIiIiI1FIK2URE6jCXy2DJuv3n3eftdfvp1jpaQ0el3nBkZZH0xlzydv4MQHC3HsSOvQtLcLCHKxMRERGR2kwhm4hIHbYvMaPUENGypGUXsi8xg7bNImqoKhHPyf1lF0nz5uDMzMTk40P0LbcRdkV/TCaFzCIiIiJSNQrZRETqgHMtapCRe/6ArVh59xOprQyHg1Mr3yd9zSdgGPg2bET8pCn4NWrs6dJEREREpI5QyCYiUsudb1GD8CC/crVR3v1EaiNbagpJc16l4NCvAIRd0Z/okbdi9tP3vYiIiIi4j0I2EZFa7EKLGky5vgMRIX7nHTIaGVLU802kLsra8h0pixbgys/HHBhI7Ni7COlxsafLEpFyutBQbsMwaqgSERGRC1PIJiJSS5VnUYOlnx/g1oGtmb3y7CCu2G2DWmvRA6lzXIWFpCx5i6yNXwPg36o18XdPxqdBAw9XJiLl5QQKCuzn3cffz4qlZsoRERG5IIVsIiK1VHkXNQgJ8GHqiI5nDSmNDPHjtkGt6ZEQU92litSogqNHODlnNvakJDCZiBw2nAbDhmOy6K24SG1hMpkoKLDzy+E07A5Xmfv4WM20bx5JsL+PerSJiIhXUMgmIlJLVWRRgz7t4+jWOrrMxRFE6grDMMj4fB2nli/FcDiwRkQQN2ESgQltPV2aiFSS3eHCZnd6ugwREZFyUcgmIlJLVXRRA7PZRNtmEdVZkojHOLOzSXrzdXJ3bAcgqGs34u4cjyU42MOViYiIiEh9oZBNRKSWatMkXIsaiAB5e3Zzcu5rODMzMFmtRI+8lbD+Ay84YbqIiIiIiDuZPV2AiIhUjtlsYtSg1ufdR4saSF1mOJ2cWvEex57/F87MDHzj4mn6t+mEDxikgK2O+Pzzz7n55pvp1q0bl112GX/6059ITEz0dFkiIiIiZVLIJiJSi/VIiGHqiI5EhJQeOhoZ4sfUER21qIHUWfZTqST+awZpH38IhkFov8tp+o9/4tekqadLEzfZvHkzf/zjH2nVqhWzZs3ikUceYc+ePYwbN46CggJPlyciIiJyFg0XFRGp5XokxGhRA6lXsr/fQvKCN3Hl52MOCCB2zF2EXNzL02WJm3388cc0bNiQp59+uqRnYmRkJGPHjmXnzp307NnTwxWKiIiIlKaQTUSkDtCiBlIfuAoLSV26hMyvvgTAv+VFxE+cjE9UtIcrk+rgcDgICgoqNfQ3JCQEKFpJVkRERMTbaLioiIiIeL3CxESOPvlYUcBmMhH5h2E0+evDCtjqsBtuuIGDBw+yePFisrOzSUxM5IUXXqB9+/Z0797d0+WJiIiInEU92URERMRrGYZB5obPSV32DobDgSUsnPgJEwls197TpUk169mzJzNnzuT//u//ePzxxwFo164dr7/+OhaLpUptW63e8TmzxWIu9V/5H5MJTGYTljP/ymIxmzCZTVitJgzD81Mk6H7WHbqXdYvuZ93i7fdTIZuIiIh4JWdODknz55H7048ABHXuQuxd47GGhHq4MqkJP/zwA3/9618ZOXIkV155JRkZGbzyyitMnDiRJUuW4O/vX6l2zWYTERFBbq62akJDAzxdgleyufIICPDF6uMqc7uP1Uygvy/h4YE1XNn56X7WHbqXdYvuZ93irfdTIZuIiIh4nbx9e0ma+xqO9DRMVitRN40kfODgUvNzSd325JNP0qdPH6ZNm1byWNeuXbnyyiv54IMPuOWWWyrVrstlkJWV564yq8RiMRMaGkBWVj5OZ9lBUn1lMkF+gZ38fBs2u7PMfQL8rBTY7Bw9mcG5pukL9LNiraGFgHQ/6w7dy7pF97Nu8dT9DA0NKFfvOYVsIiIi4jUMp5PTH60i7aNVYBj4xMYRP2kK/k2bebo0qWEHDx5k4MCBpR6Li4sjIiKCo0ePVqlth8O73mQ5nS6vq8nTTCYThsvAeeZf2TtBfqGDg4mZ2BxnB3E+VjPtm0cS7O9To4tl6H7WHbqXdYvuZ93irfdTIZuIiIh4Bfvp0yS9/hr5+/cBEHrJZcSMugNzJYcFSu3WsGFDfvnll1KPHT9+nPT0dBo1auShqsQb2R2uc/Z2ExERqUkK2URERMTjsn/YRvL8N3Dl5WL29ydm9FhCe/f1dFniQbfeeitPP/00Tz75JAMGDCAjI4PZs2fToEEDhg4d6unyRERERM6ikE1EREQ8xmWzkbrsHTK/WA+AX/MWxE+cgm9MjIcrE08bM2YMvr6+vP3227z33nsEBQXRtWtX/vOf/xAREeHp8kRERETOopBNREREPKLw+HFOzpmN7fgxACKu/gNR19+Ayao/T6RoTq7bbruN2267zdOliIiIiJSL/ooVERGRGmUYBplffUHqO0sw7HYsoaHEjZ9IUIeOni5NRERERKTSFLKJiIhIjXHm5pK88E1ytn0PQGCHjsSNuxtrWJiHKxMRERERqRqFbCIiIlIj8vfv4+TcV3GkpYHFQtQNNxExeAgms9nTpYmIiIiIVJlCNhEREalWhstF2scfcnrVSjAMfGJiiZ84Gf/mLTxdmoiIiIiI2yhkExERkWpjT0sj6fXXyN+3F4CQPn2JvWMMZv8AD1cmIiIiIuJeCtlERESkWuT89CNJb76OKzcXk58fsXeMIbTvpZ4uS0RERESkWihkExEREbdy2W2cencpGes/B8CvaTPiJ03BNzbOw5WJiIiIiFQfhWwiIiLiNoUnTnByzmxsxxIBiBg8hKgbb8Zk1Z8cIiIiIlK36S9eERERqTLDMMj65itS3l6MYbNhCQkhbtzdBHXq7OnSRERERERqhEI2ERERqRJnXh4pi+aTvXULAIHtOhA34W6sYeGeLUxEREREpAYpZBMREZFKyz94gJNzX8Vx6hRYLERdfwMRQ4ZiMps9XZqIiIiISI1SyCYiIiIVZrhcpH+6mlMr3weXC5+oaOImTiag5UWeLk1ERERExCMUsomIiEiFODLSSZo3l7zdvwAQ0qsPMXeMwRIY6OHKREREREQ8RyGbiIiIlFvOju0kv/E6zpxsTL6+xIwaTeill2EymTxdmoiIiIiIRylkExERkQty2e2ceu9dMtZ9BoBfk6bET5qCb1y8hysTEREREfEOCtlERETkvGxJSZycM5vCo0cACB80mKgbR2L28fFwZSIiIiIi3kMhm4iIiJTJMAyyvv2GlCVvYRQWYg4OJu6uCQR36erp0kREREREvE6dCNlWrFjBggULOHjwIIGBgXTq1ImZM2fi7+/v6dJERERqJWd+PilvLSB783cABLRtR9z4ifhERHi4MhERERER71TrQ7bZs2czd+5cJk+eTNeuXUlPT2fTpk04nU5PlyYiIlIr5f/6K0lzZ2NPTQWzmQbXjSBy6DWYzGZPlyYiIiIi4rVqdcj266+/MnPmTF555RWuuOKKkseHDBniwapERERqJ8Pl4tTqj0l5bzk4nVgbNCD+7skEtGrt6dJERERERLxerQ7Z3n//fRo3blwqYBMREZGKc2Rk8Mt/nifjp+0ABPe8mNgxd2IJDPJwZSIiIiIitUOtDtm2b99OmzZteOWVV1i0aBHZ2dl07NiRhx9+mC5dulSpbau1fg6JsVjMpf4rNUvX37N0/T1L199zcn7ewYm5c3BkZWHy9SVu1O2EX3ElJpPJ06WJiIiIiNQatTpkS01NZefOnezbt49HH32UgIAAXn31VcaNG8dnn31GgwYNKtWu2WwiIqJ+f3IfGhrg6RLqNV1/z9L19yxd/5rjsts58tYSTqxcBUBgs6YkPPhnAps28XBlIiIiIiK1T60O2QzDIC8vj5deeom2bdsC0KVLFwYMGMBbb73Fn/70p0q163IZZGXlubPUWsNiMRMaGkBWVj5Op8vT5dQ7uv6epevvWbr+NcuWnMyxV1+h4NAhACIHDSZh0jhyCpykp+d6uLraKTQ0QD0xRUREROqxWh2yhYaGEh4eXhKwAYSHh9O+fXsOHDhQpbYdjvr9Bs/pdNX7a+BJuv6epevvWbr+1S/ru29JXrQQo7AAc2AQcXeNI/ziizH7+uLMzdX1FxERERGphFodsrVq1YqjR4+Wua2wsLCGqxEREfFuroJ8Uha/RdamjQAEtEkgbsJEfCIrN72CiIiIiIj8T60e09C/f38yMjLYvXt3yWPp6ens2rWLDh06eLAyERER71Jw+DBHnvhnUcBmMtHguhE0fvAhBWwiIiIiIm5Sq3uyDRo0iE6dOnHffffxwAMP4Ofnx5w5c/D19WXUqFGeLk9ERMTjDJeLjHWfkfreu+B0Yo2MJG7CJALbJHi6NBERERGROqVWh2xms5k5c+YwY8YMpk+fjt1up2fPnixevJjo6GhPlyciIuJRjqwskt54nbydOwAI7taD2LF3YQkO9nBlIiIiIiJ1T60O2QAiIyP597//7ekyREREvEruL7tImjcHZ2YmJh8fom+5jbAr+mMymTxdmoiIW9kcTjJyCgkP9vN0KSIiUs/V+pBNRERE/sdwODi18n3S13wChoFvw4bET7oHv0aNPV2aiIhbHTyeydqtxzh4LBOXYdDpogZ0ax3l6bJERKQeU8gmIlKLuFwG+xIzyMgtJDzIjzZNwjGb1TNJithTUzk5dzYFv/4KQNgVVxI98jbMfurdISJ1S2pGPms2J5Z67OeDp/HzMdO+eaSHqhIRkfpOIZuISC2xbW8KS9btJz27sOSxiBA/Rg1qTY+EGA9WJt4ga8t3pCxagCs/H3NgILFj7yKkx8WeLkukSkaPHs2WLVvK3PbCCy9wzTXX1HBF4g0Mw+CHvakAdGgZSftmkew/lsFP+0/x/Z5U/H2ttGwY6uEqRUSkPlLIJiJSC2zbm8KsFTvPejw9u5BZK3YydURHBW31lKuwkJQlb5G18WsA/Fu1Jv7uSfg00JApqf0effRRcnJySj22YMECPvvsM/r27euhqsTTTpzKIzk9H4vZxIgrWpJ8Kp9OLSMptDnZfSSdLbuTaRITjK+PxdOliohIPaOQTUTEy7lcBkvW7T/vPm+v20+31tEaOlrPFBw9wsk5s7EnJYHJROQ119Lg2uswWfTGUuqGVq1anfXY//3f/3HppZcSGakhgfWRYRj8sK+oF1vHlpFEhPiTfCofk8lEj7bRHEvNITvPzv5jGXRtHe3hakVEpL4xe7oAERE5v32JGaWGiJYlLbuQfYkZNVOQeJxhGKSvW0vi009gT0rCGhFB4//7K1HX36CATeq0H374gWPHjnHttdd6uhTxkKPJOaRnF+JjNdM9oXSIZjaZ6NCiKHz95XA6LpfhiRJFRKQeU082EREvl5F7/oCtovtJ7ebMzibpzdfJ3bEdgKCu3YgbOw5LSIiHKxOpfh999BGBgYEMHDiwSu1Yrd7xObPFYi71X/kfkwlMZhOWM/+KHUnKBqBt03CC/H0wmUyYLWBxFu3TunEYP+0/RV6Bg0Mns+jeNgar1YRhVH9Pb93PukP3sm7R/axbvP1+KmQTEfFSxSuJnjiVW679w4O0gmRdl7dnNydffw1nRgYmq5WokbcS3n8gJpOGCUvd53A4+OSTTxgwYACBgYGVbsdsNhEREeTGyqouNDTA0yV4JZsrj4AAX6w+LqDodfHE6aLXxDbNIou2WS0E+PtitbpKjuvSOprNu5L4+eBpbr+6HeHhNXu/dT/rDt3LukX3s27x1vupkE1ExAuVtZLo+USG+NGmSXj1FiUeYzidnP5wJWkffwSGgW9cPPGTpuDXpKmnSxOpMRs3biQtLY1hw4ZVqR2XyyArK89NVVWNxWImNDSArKx8nE7XhQ+oR0wmyC+wk59vw2Z3ApCclofN7sLPx0ywv4X8fBsOh5P8Ahs2m7Pk2IsahrBtTwqnMgvYsT+Fiy0xGDUwclT3s+7QvaxbdD/rFk/dz9DQgHL1nlPIJiLiZc61kuj53DaotRY9qKPsp1I5Ofc1Cg4eACC03+XE3Ho7Zj/1XJT65aOPPiI8PJzLLrusym05HN71JsvpdHldTZ5mMpkwXAbOM/8AElOKVpqNbxCEYYDLMDAMA5eTkn0ArBYzzeNDOHAsk217UujWKhqjJlK2M3Q/6w7dy7pF97Nu8db7qZBNRMSLlGcl0d+KDPHjtkGt6ZEQU41Viadkf7+F5AVv4srPxxwQQOzoOwnp1dvTZYnUuIKCAtatW8fw4cPx8fHxdDniIcfPTJ/QKPrCwz+bxxWFbD/tP4XD6So1r5uIiEh1UcgmIuJFyrOSKMCwvs1o3zySNk3C1YOtDnIVFpK6dAmZX30JgH/Li4i/ezI+0dEXOFKkblq/fj15eXlaVbQeyy90kJZV9PrYMOrCIVtcZCD+vhZyCxzsPpJOxzOrjoqIiFQnhWwiIl6kvCuENowOom2ziGquRjyh8FgiJ1+bje3kCTCZiBx6DQ2GX4/Jqpdsqb8+/PBDGjZsSI8ePTxdinhI8SJAkaF+BPhd+Peh2WyiRXwou4+ks+WXZIVsIiJSI7xzzVMRkXqqvCuEaiXRuscwDDI2fM7RJx/DdvIElrBwGv/5L0TdcJMCNqnXMjMz+frrr/nDH/6glXTrseOpZ4aKlqMXW7GWjUIB2LYvFbsXztsjIiJ1j/5qFxHxIm2ahBMR4nfeIaNaSbTucebkkLTgDXJ//AGAoE6diR03AWtIqIcrE/G8sLAwdu6s2GIwUrcYhkFSWtGKsOUZKlosLjKQsCBfMnNt7Dx0mm6tNeReRESql3qyiYh4EbPZxKhBrc+7j1YSrVvy9u3lyGPTiwI2i4XoW26j4X0PKGATETkjr8BBgc2JyQRRYf7lPs5kMtGtTVGw9v2elOoqT0REpIRCNhERL9MjIYapIzoSEVJ6SGhkiB9TR3TUSqJ1hOF0cuqDFRz79zM40tPwiY2l6SP/IGLwEA2JExH5jdNZBQCEB/thsVTs7UuXVg0A+PnXNFwuw+21iYiI/JaGi4qIeKEeCTF0ax3NvsQMMnILCQ/y00qidYg97TRJc18jf/8+AEIvuZSYUaMx+5e/h4aISH1RvKpoZGjF5yNt0TCMQH8rOfl2fj2RRavGYWXud74PNwxD4ZyIiJSPQjYRES9lNpu0gmgdlP3DNpLnv4ErLxezvz8xd4whtM8lni5LRMRrpZ3pyRYZWvEPIixmEx1bRLJldwrbD54qM2RzAgUF9nO24e9nxVLhM4uISH2kkE1ERKQGuGw2Upe9Q+YX6wHwa96C+IlT8I3R8F8RkfM5faYnW4NK9GQD6NIqii27U9hx8DQ3XnFRqW0mk4mCAju/HE4rcwVSH6uZ9s0jCfb3UY82ERG5IIVsIiJexOUyNES0Dio8fpyTc2ZjO34MgIir/0DU9TdgsuplWETkfPIKHOQXOgCICKnckPpOLRtgAhJTckjLKiizR5zd4cJmd1alVBEREYVsIiLeYtveFJas2096dmHJYxEhfowa1FqLHdRShmGQ+dWXpC5dgmGzYQkNJW78RII6dPR0aSIitcLpzHwAwoJ88bFWbs22kEBfWjYK5eDxLHb8eporuzZyZ4kiIiIltLqoiIgX2LY3hVkrdpYK2ADSswuZtWIn2/ameKgyqSxnbi4nX51FyqL5GDYbgR060uzRJxSwiYhUwKnM4vnYKjdUtFjni6IA2HHgdJVrEhEROReFbCIiHuZyGSxZt/+8+7y9bj8ul+aCqS3y9+/nyGPTydn2PVgsRN18C43+9GesYWWvaiciImU7nVn5RQ9+q8tFDQD45UgadoeGhYqISPXQcFEREQ/bl5hxVg+230vLLmRfYoZWG/VyhstF2uqPOL1qJbhc+ETHED9pCv7NW3i6NBGRWqm4J1uDKoZsTWKCCQv2JTPHxoHjWbTT66mIiFQDhWwiIh6WkXv+gK2i+4ln2NPTSXr9NfL37gEgpHdfYu4YgyUgwMOViYjUTrkFdnLy7UDVh4uaTCbaN4tk064kfjmcppBNRESqhYaLioh4WHhQ+d44lHc/qXk5P/3IkX/+nfy9ezD5+RE3/m7i756kgE1EpAqOpeQAEBzgg6+PpcrttW9eFKz9cji9ym2JiIiURT3ZREQ8rE2TcCJC/M47ZDQyxI82TcJrrigpF5fdxql3l5Gxfh0Afk2bET9pCr6xcR6uTESk9ks6nQcUrbTtDu2bRwJwOCmL3AI7Qf4+bmlXRESkmHqyiYh4mNlsYtSg1ufd57ZBrTGbTTVUkZSH7eQJEp9+oiRgixg8hCYP/10Bm4iImySn5wMQGuTrlvYiQvyIbxCIYcCeIxluaVNEROS3FLKJiHiBHgkxTB3R8axP6yND/Jg6oiM9EmI8VJn8nmEYZH79JUee+CeFiYlYQkJoeN8DRN9yG2Yf9YoQEXGX5LSinmxhbgrZANo3K+rN9suRNLe1KSIiUkzDRUVEvESPhBi6tY5mX2IGGbmFhAcVDRFVDzbv4czLI2XRfLK3bgEgsF0H4sbfjTU83LOFiYjUQSnpRSGbu3qyQdG8bJ//cEzzsomISLVQyCYi4mEul6FgrRbIP3iAk3NfxXHqFFgsRF1/AxFDhmIyq1O4iIi7FdgcZOTYAPeGbAlNIzCZinrJnc4sICpcC9SIiIj7KGQTEfGA4mDtx/2pfLcrmex8e8m2iBA/Rg1qrSGiXsJwuUj/dDWnVr4PLhc+UdHE3T2JgItaebo0EZE6K+nMUFF/Xwv+vlVfWbRYoL+VlvGhHDyRxS9H0rg8vJHb2hYREVHIJiJSw7btTWHJuv3nXE00PbuQWSt2ai42L+DIyCBp3hzydv8CQEiv3sTcMRZLYKCHKxMRqduKVxZ153xsxdo1j+TgiSx2H07n8i4K2URExH0UsomI1KBte1OYtWJnufZ9e91+urWO1tBRD8nZsZ3kN17HmZONydeXmFGjCb30Mkwm3Q8RkepW3JMt7HcLArlDh+YRfPTtYX45nIZhGG5vX0RE6i+FbCIiNcTlMliybn+590/LLmRfYgZtm0VUY1Xyey67nVPvLydj7RoA/Jo0IX7iFHzjG3q4MhGR+uPk6VwAwquhJ1vLhmH4+pjJyrNzLDWXiFD3B3kiIlI/KWQTEakh+xIzzjlE9Fwyciu2v1SNLSmJk3NmU3j0CADhAwcTddPNmH3c/yZPRETOraQnW7D7AzAfq5k2TcLZ+Wsauw+ncUnneLefQ0RE6ieFbCIiNaQygVl4kD5drwmGYZD17UZSlizCKCzEHBxM3J3jCe7azdOliYjUOy7DKAnZwoOr50OO9s0i2flrGr8oZBMRETdSyCYiUkMqGphFhvjRpkl49RQjJZz5+aS8tZDszZsACEhoS9yESfhEaJiuiIgnpGcVYrO7MJtNhAT64nC63H6O9s2LfsfvOZqBsxraFxGR+kkhm4hIDWnTJJyIEL9yDxm9bVBrLXpQzQoO/crJObOxp6aC2UyD4dcT+YdhmMxmT5cmIlJvFfdiiw73L3oddLr/HI1jggkO8CEn387hpGz3n0BEROolvYsQEakhZrOJWwe2vuB+kSF+TB3RkR4JMTVQVf1kuFykfbqao888hT01FWuDBjT568M0GDZcAZuIiIcVh2wxEYHVdg6zyVTSm23v0fRqO4+IiNQv6skmIlJDtu1N4Z3Py15dNCTAhz4dYunWOpo2TcLVg60aOTIzSHrjdfJ27QQguEdPYsfehSUwyMOViYgI/G9l0diIgGo9T/vmkWzZncKeIxk0ig6u1nOJiEj9oJBNRKQGbNubwqwVO8+5/Y4hbbi4bWwNVlQ/5e78maR5c3FmZ2Hy9SX61lGE9bsCk0mhpoiIt0iugZ5sAO2aFfVkO5Kcjd2hedlERKTqFLKJiFQzl8tgybqye7AVW/r5AXq0iVEPtmpiOBycWrGc9DWfAuDbqDHxk6bg17CRhysTEZHfS8nIB4rmZMstcFTbeaLC/GkQ6s/prAKS0/OICa/ennMiIlL3aeIZEZFqti8x44KLHaRlF7IvMaNmCqpnbMnJHH3mqZKALaz/AJr+bboCNhERL+R0uUjLKnrNbBBWvaGXyWQioWk4ACdP5VXruUREpH5QTzYRkWqWkVu+1UTLu5+UX9Z335K8aCFGYQHmwCDi7hpHcLceni5LRETOIT2rEKfLwGoxERbsC8nVe76EphF8uzOJk6dz6dKqQfWeTERE6jyFbCIi1Sw8yM+t+8mFuQrySVn8FlmbNgIQ0LoNcXdPwidSb6BEapsVK1awYMECDh48SGBgIJ06dWLmzJn4+/t7ujSpBqlnhopGhQVgroH5Mts2LZqX7VRGPnaHCx+rBvqIiEjlKWQTEalmbZqEExHid94ho5EhfrRpEl5zRdVhBYcPc3LubOzJyWAy0eDa64gcNhyTWW+cRGqb2bNnM3fuXCZPnkzXrl1JT09n06ZNOJ1OT5cm1SQ1swCA6BqaHy063J/wYF8ycmykZuTTMEorTYuISOUpZBMRqWZms4lRg1qfd3XR2wa11qIHVWQYBhlrPyP1vWXgdGKNjCRuwiQC2yR4ujQRqYRff/2VmTNn8sorr3DFFVeUPD5kyBAPViXVLfU3ix7UBJPJROvG4Wzdk0JyWp5CNhERqRJ9rC8iUgN6JMQwdURHIkJKDwmNDPFj6oiO9EiI8VBldYMjK4sT/32R1GVvg9NJcLceNJv+uAI2kVrs/fffp3HjxqUCNqn7/hey1dxKn62bhAGQnJ5fY+cUEZG6ST3ZRERqSI+EGLq1jmZfYgYZuYWEBxUNEVUPtqrJ/WUXSfPm4MzMxGS1En3LKMKu7I+pBubyEZHqs337dtq0acMrr7zCokWLyM7OpmPHjjz88MN06dLF0+VJNUnNcO9wUZOp6B+U/ZpgMkGrxuFA0bxsDqcLq0X9EEREpHIUsomI1CCz2UTbZhGeLqNOMBwOTn2wgvRPV4Nh4NuwIfETp+DXuImnSxMRN0hNTWXnzp3s27ePRx99lICAAF599VXGjRvHZ599RoMGlV/IxOolk9tbzoQ5FoU6JU5lFvUmi2sQiMlswnLmX1nMJhMmkwmzBSzOs/fxtZoxW8zk2hwYRtnnM5tNRIUHEORvJbfAwenMglJDRi1mEyazCavVhGGc/8Mb3c+6Q/eybtH9rFu8/X4qZBMRkVrHnprKybmzKfj1VwDCrriS6JG3YfbTCq0idYVhGOTl5fHSSy/Rtm1bALp06cKAAQN46623+NOf/lSpds1mExER3jXvVmhozQ2N9GZ5BXay8+wAtG7egJw8OwEBvlh9XGXuH+BvxWq1EODvi9V69j6B/lYcLkhMzsHuOEcbflbio4JoHBPC3qPppOXYaNU0smS7j9VMgL8v4eGB5X4eup91h+5l3aL7Wbd46/1UyCYiIrVK1pbvSFm0AFd+PubAQGLH3EVIz4s9XZaIuFloaCjh4eElARtAeHg47du358CBA5Vu1+UyyMrKc0eJVWaxmAkNDSArKx+ns+wQqD45mpwNQHCAD7YCG/kFdvLzbdjsZa8mazJcOBxO8gts2Gxn71O8PSunoMztAI4AH6LD/YmO8GfvUTiWnE3H5v/rce7rYyG/wEZGhnHO3nDFdD/rDt3LukX3s27x1P0MDQ0oV+85hWwiIlIruAoLSXn7LbK++RoA/1atib97Ej4NojxcmYhUh1atWnH06NEytxUWFlapbcc5ejV5itPp8rqaPCHpdFH4GR3uj8NhYLgMnGf+lcVlGBiGgctJmftcaPtv94k901MtNSMfu8NVMl+q01VUh8NRtF956H7WHbqXdYvuZ93irffTbYNY8/PzWb58OUuWLOH48ePualZERISCo0c48sSjRQGbyUTksOE0+cs0BWwidVj//v3JyMhg9+7dJY+lp6eza9cuOnTo4MHKpLp4YmXRYhEhfvhazTicBmnZVQtxRUSk/qpUT7ZHHnmEHTt28NFHHwFgs9kYOXIk+/fvByAkJIQFCxbQvn1791UqIlKLuVyGVhWtBMMwyPh8HaeWL8VwOLCEhxM/YRKBbdt5ujQRqWaDBg2iU6dO3HfffTzwwAP4+fkxZ84cfH19GTVqlKfLk2rgyZDNZDIRHRHA8dRcUtLziArzr/EaRESk9qtUyLZ582aGDx9e8vVHH33E/v37ee6552jbti333nsvM2fO5JVXXnFboeWRm5vL0KFDSU5OZvny5XTq1KlGzy8iUpZte1NYsm4/6b/5ZDwixI9Rg1rTIyHGg5V5N2d2Nknz55G7/ScAgrp0Je7O8VhCQjxbmIjUCLPZzJw5c5gxYwbTp0/HbrfTs2dPFi9eTHR0tKfLk2qQmlEAeCZkA4gpCdnyad/cIyWIiEgtV6mQ7dSpUzRq1Kjk63Xr1tGxY0eGDRsGwMiRI5k3b557KqyAV155Baez7ElNRUQ8YdveFGat2HnW4+nZhcxasZOpIzoqaCtD3p7dnHz9NZwZGZisVqJuvoXwAYMwmdT7T6Q+iYyM5N///reny5Bq9Nvf67/tyeaJX/exEUXhXkp6PoZh6DVHREQqrFJzsgUEBJCdXbT6j8PhYMuWLVx22WUl24OCgkq215SDBw+yZMkS7r333ho9r4jIubhcBkvW7T/vPm+v24/rHJMx10eG00nKe8s59vy/cGZk4BMXR9O/TSdi4GC92RERqWOcQE6BnZwCO1n5Nk5lFoVsgQFWcgsd1PR01g3C/DGbTRTYnGTn2Wv47CIiUhdUqidbhw4dWLZsGb1792b9+vXk5uYyYMCAku1Hjx6lQYMGbiuyPJ588kluvfVWWrRoUaPnFRE5l32JGaWGiJYlLbuQfYkZtG0WUUNVeS/bqVP8/MxrZO/ZC0DoZZcTc9vtmP38PFyZiIi4m8lkoqDAzi+H07A7XOTm23E4DUwmSEzOIT27kGbxoZiouQ9YLGYzUWH+pKTnk5yeT2iQb42dW0RE6oZKhWz3338/EyZM4MYbb8QwDIYMGULnzp1Ltq9du5bu3bu7rcgL+fTTT9m3bx8vv/wyu3btckubVqvbFl6tVSwWc6n/Ss3S9fcsd1//7PzyfQqenW+vt79zimVt3cKJN9/AlZeHOSCA+DvvIqx3H0+XVa/o94+IeILd4cJmd5KeXTQfW5C/Dw6nC4ezpvuxFYmJCCAlPZ+U9DxaNw7zSA0iIlJ7VSpk69SpE5988gk//PADoaGh9OrVq2RbVlYWo0aNKvVYdcrPz+eZZ57hgQceIDg42C1tms0mIiKC3NJWbRUa6pkJZ6WIrr9nuev6N4kv3x/nTeLD6u3vHGdhIYfmvUnymrUAhCS0oc3/3Y9/bKyHK6u/9PtHRDwhJ98BQJB/pd6euE3MmUUXUtPzPVqHiIjUTpV+FYuMjGTQoEFnPR4aGsrYsWOrVFRFzJ49mwYNGnDjjTe6rU2XyyArK89t7dUmFouZ0NAAsrLycXroE8T6TNffs9x9/RtG+BMR4nfeIaORoX40jPAnPT23yuerbQoSEzk++xUKTxwHk4noYcNodecd5OTZya+H18PT9Pun6kJDA9QTUKSScs/0/g4K8PFoHVFnQrasPDsFNie+PhaP1iMiIrVLpUM2p9PJp59+yubNmzl9+jT33XcfCQkJZGdns2nTJrp3705UVJQ7az3L8ePHeeONN5g1a1bJQgt5eXkl/83NzSUoqHK9QxyO+v0Gw+l01ftr4Em6/p7lruu/bW8KNvv5Vzy+bWBrXC6jXi1+YBgGmV+sJ3Xp2xgOB5awMOInTCK0U0fMVitOZ6G+/z1Iv39ExBNyC4pCtmAPh2z+vhZCA33IyrNzKlPzsomISMVUKmTLyspiwoQJ7Nixg8DAQPLz87njjjsACAwM5Mknn+T666/nz3/+s1uL/b1jx45ht9uZOHHiWdvGjBlDly5dWLZsWbXWICJSlm17U5i1Yuc5twcH+DD26gR6JMTUYFWe58zJIXnBm+T8uA2AoE6diR03AWtIqIcrExERT8r1kuGiANHhAWTl2UnNKKBlQ83LJiIi5VepV7HnnnuO/fv3M2/ePNq1a8cll1xSss1isTBkyBC+/PLLag/Z2rVrx8KFC0s9tnv3bmbMmMFjjz1Gp06dqvX8IiJlcbkMlqzbf959fCwmurWOrqGKvEPevr0kzX0NR3oaWCxE3zSS8EFXYTLV3MpxIiLinXIKvGO4KBSFbAdPZJGaoXnZRESkYioVsn3++eeMHj2aSy+9lPT09LO2N2/enBUrVlS5uAsJDQ2ld+/eZW7r0KEDHTp0qPYaRER+b19ixnnnYQNIz7GxLzGDts0iaqgqzzGcTk5/tIq0j1aBYeATG0v8xCn4N2vu6dJERMQLGIZRMiebp4eLAkRH+ANwKiMfl1F/pnMQEZGqq1TIlp2dTePGjc+53eFw4HSefx4iEZG6KiP3/AFbRferzexpp0ma+xr5+/cBEHrJpcSMGo3Z39/DlYmIiLcotLtwOIvCLG8YLhoW7IfVYsLhNMi4wIdmIiIiv1WpV7GmTZuya9euc27fuHEjF110UaWLqorevXuzd+9ej5xbRAQgJa18qxOHB/lVcyWelf3DNpLnv4ErLxezvz8xd4whtM8lFz5QRETqleJebP6+Fq9YoddsMhEVFkBSWh4p6RoyKiIi5VepV7GbbrqJ9957j9WrV2Oc6UJtMpmw2Wy8+OKLfP3119xyyy1uLVREpDZwuQy++OnEBfeLCPGjTZPw6i/IA1w2G8lvLeTkKy/jysvFr3kLmk5/XAGbiIiUKdeL5mMrFh1e1OM6Ob18H5yJiIhAJXuyjR07lgMHDvDnP/+Z0NCiFeEefPBBMjIycDgc3HLLLdx8881uLVREpDbYl5hBRo7tgvtd0aUhZnPdm/C/8PhxTs6Zje34MQAihgwlasSNmKyeH/4jIiLeqXhl0WAvGCpaLDo8AICUNPVkExGR8qvUK5nJZOLJJ5/k+uuvZ82aNRw5cgSXy0XTpk0ZOnQoF198sbvrFBGpFX7Yn1qu/WIiA6q5kpplGAaZX31J6tIlGDYblpBQ4iZMJKhDR0+XJiIiXi4n3/t6skWdCdkyc23kFtgJ9vee2kRExHtV6eOinj170rNnT3fVIiJSqy1bv5913x8r1751aT42Z24uyQvfJGfb9wAEduhI3Li7sYaFebgyERGpDbxxuKi/r4WQQB+y8+wcTcomNjzQ0yWJiEgt4D19skVEarGte5L5dEtiufaNrEPzseUf2M/JOa/iSDsNFgtRN9xExOAhmMyen7haRERqh+KFD4K9KGQDiArzJzvPzpHkbC5uG+vpckREpBYoV8g2YMAATKaKzR1kMplYt25dpYoSEalNXC6DRWv2lXv/2wa1rvXzsRkuF2mrP+L0qpXgcuETHUP8xMn4t2jp6dJERKSWyTkzJ1uQF83JBtAgzJ9DJ7M5mpTj6VJERKSWKNcrWa9evSocsomI1Bf7EjNK5pO5kME9G9MjIaaaK6pe9vR0kl5/jfy9ewAI6d2XmDvGYAmoW/PMiYhI9XM4XBTanYB3DReFop5sAEeSsjEMw8PViIhIbVCukO2ZZ56p7jpERGqtjNzCcu/brXV0NVZS/XJ++pGk+fNw5eRg8vMj9vYxhF5yqafLEhGRWqr4Qyofixlfq3dNNRAZ6o/JBFl5NtKzC4kIqTvzqYqISPXwrj7ZIiK1UHkXMQgJ9Km1c7G57DZOvbuMjPVF0wD4NW1G/MQp+MbFebgyERGpzf63sqjV60bOWC1mIkL8SMsq5NDJLCJCavcHZSIiUv3KFbJt3boVgIsvvrjU1xdSvL+ISF2WnW/DZIILjSS546qEWjkXm+3kCU7OmU1hYtHCDhGDh9Dghpsw+3jXsB4REal9/heyeedrSnR4QEnI1r2NQjYRETm/coVso0ePxmQysX37dnx9fUu+PhfDMDCZTOzevdtthYqIeKNte1OYvXLXBfe7ulcTLm5bu+ZiMwyDrI1fk7LkLQybDUtICLF3TSC4cxdPlyYiInVEdt6ZkM3fe0O2vUczOHQy29OliIhILVCukG3hwoUA+Pr6lvpaRKQ+c7kM5n+y54L7TbquA73bxdZARe7jzMsjZdF8srduASCwXXvixk/EGh7u2cJERKROyf3NcFFvFBVetPjB4aQsXIaB2cuGtIqIiHcp9+qi5/taRKQ++ujbQ+QWOC64X1igbw1U4z75vx4kac6r2E+lgtlM1PU3EHH1HzCZvWtCahERqf1yCry7J1tkiD8+FjN5BQ5S0vOJiwz0dEkiIuLFKvWOacyYMWzatOmc27/77jvGjBlT6aJERLydy2Ww9vtj5dq3IquPepLhcpG2+iMSn30a+6lUrFFRNHnoESL/MEwBm4iIVAtv78lmNptoFBMEwKGTWR6uRkREvF2l3jVt2bKFU6dOnXN7WlpauRdHEBGpjVZtLF8vNij/6qOe5MjI4PiLz3Hq/eXgdBJycS+aTX+cgItaebo0ERGpo1yG8b+QzUt7sgE0iw0BFLKJiMiFVfojo/MtfHDkyBGCgoIq27SIiFdbtn4/n25JLNe+Qf5W2jQJr96Cqihnx3aS33gdZ042Jl9fYkbdQeil/c77e15ERKSqcvLsuAwwAYF+3tmTDaBJTDAAR5NzPFyJiIh4u3K/mq1YsYIVK1aUfD179myWLVt21n7Z2dns3buXyy+/3D0Vioh4ka17kssdsAEM7tkEs9k7wyqX3c6p95eTsXYNAH5NmhA/cQq+8Q09XJmIiNQHadkFAAT4Wb32tRKgyZmebEeTs7X4gYiInFe5Q7b8/HzS09NLvs7NzcVcxhw9gYGB3HrrrUydOtU9FYqIeAmXy2DRmn3l3t/f18KwS5pXX0FVYEtK4uSc2RQePQJA+IBBRN08ErNP7VqkQUREaq+M7KI5S711PrZisZGB+FjNFNicpGbkExuhxQ9ERKRs5X5FGzVqFKNGjQJgwIAB/O1vf2PgwIHVVpiIiLfZl5hBzpm5Y8qjX+d4r/tk3jAMsjd9S/LihRiFhZiDg4m7czzBXbt5ujQREaln0s6EbIFePB8bgMVsonF0MIdOZnEkKVshm4iInFOlPjZav369u+sQEfF6P+xPrdD+3VpHV1MllePMzyflrYVkby5aHTogoS1xEybhExHh4cpERKQ+KunJ5u/dPdkAmsWFFIVsydn0ahfr6XJERMRLVekVLScnhxMnTpCVlYVhGGdtv/jii6vSvIiI19i8O5l13x8r9/4RIX5eteBBwaFfOTnnVeypKWA202D49UT+YRimMob9i4iI1IT0rOKQzbt7ssH/VhjV4gciInI+lQrZ0tLSePLJJ/nss89wOp1nbTcMA5PJxO7du6tcoIiIp1VkNdFiowa19oqhoobLRfraNZx6fzk4nVgjGxA/cTIBrVp7ujQRkQt6//33efjhh896/O677+bBBx/0QEXiTuk5tWNONoCmZ0K2I0nZJe91REREfq9Sr2jTp09nw4YNjB49mp49exIaGuruukREvEJFVxP1sZiZOLw9PRJiqrGq8nFkZpL0xlzydu0EILhHT2LH3IUlKMjDlYmIVMzrr79OSEhIydexsRquVxfUpp5sTWKCMJtM5OTbSc8uJDLU39MliYiIF6pUyLZx40bGjh3LX//6V3fXIyLiNSq6mijAn27qTPsWkdVUUfnl7tpJ0utzcGZnYfL1JfrWUYT1u0KfvItIrdShQwciIz3/u1Xcx+5wkZVnA7y3J5vL5cJuLxq142O10DAqkGOpuRxJzlbIJiIiZarUK5q/vz+NGjVydy0iIl6loquJBvlbadvMs4sIGA4Hp1a8R/qaTwDwbdSY+ElT8Guo39kiIuI90s8semAxm/DzsXi4mv9JOZnItk1rOXZkP8nHD2OzFeDj40tYWBihMa3I82vJgaPxXre4kYiIeIdKhWzDhw9n3bp13H777e6uR0TEa2TkFlZo/8E9m3h0HjZbSgon58ym8PAhAML6DyD65lsx+/p6rCYREXcYNmwY6enpNGzYkJEjRzJhwgQslsoHM1ardyz6YrGYS/23PsnMK56PzQdrGc/fbDJhMpkwW8DiLPu19UL7VKSNY0f38ekHi9n/yw9n7WO32zh1KpVTp1KBTczZs4rAgvsYNmx4qe/D+nw/6xrdy7pF97Nu8fb7WamQbciQIWzdupXx48dzyy23EBcXV+YfOh06dKhygSIinvLjvtRy7xvkb2XYJc2rr5gLyPruW1LeWoiroABzYBCxd44jpHsPj9UjIuIO0dHR3HvvvXTp0gWTycT69ev5z3/+Q3JyMtOnT69Um2aziYgI75qbMjQ0wNMl1Lj8g2kAhAX5Ehjod9b2AH8rVquFAH9frFZXmW1caJ/ytOFrhbcXzeOdxfMxDBcmk4lO3S+hU/dLaNz0IhpERdM8xo+C3DSWr/yE1Z98QmF+Bs8++xQffPAe//rXv2jduvRiQvXxftZVupd1i+5n3eKt97NSIduoUaNK/v/bb789a7tWFxWR2m7p5/vYuqf8IdudQ9t6pBebq6CAlMWLyNq0EYCA1m2Iu3sSPpENarwWERF369evH/369Sv5+rLLLsPPz48FCxYwefJkYmIqvsiMy2WQlZXnzjIrzWIxExoaQFZWPk5n2SFQXXUsKROAAD8reXln9xw3GS4cDif5BTZsNmeZbVxonwttz8nKYPHcpzl6qGj+1c49+jFo2CgaRMf/rw2zhdDwBjRpGMef7m3DrryOZB7ZREHil+zZs4dbb72VRx99gn79rqjX97Ou0b2sW3Q/6xZP3c/Q0IBy9Z6rVMg2Y8aMyhwmIlIrbN6dzJqtx8q1r6/VzN3XemY10YIjhzk5Zzb25GQwmWhw7XVEXnMtpioMoRIRqawJEyZw3XXXMXjwYPz9q29S+KFDh/LGG2+we/fuSoVsAA6Hd73JcjpdXldTdUvNKACKeoI7XcZZ212GgWEYuJyUub08+5xve0ZaCgtm/ZPTqScJDg5h+C1TaNulL1B6X6fLwHAZOBwGPhYzcVEhmMyXcfeU23nnzef48cdtTJv2IPfccx+33z666Jh6eD/rKt3LukX3s27x1vtZqZBtxIgR7q5DRMQrOF0GC1fvKff+Y4Ym1HjAZhgGGWs/I/W9ZeB0Yo2IJO7uSQS2SajROkREfisxMZG//OUvBAYGMnjwYK677jr69u2rVY2lTGlZZ0K2AJ8aP/fplBPMn/UomemniGgQw4x//5fMwiAK7Y4LHtssNpjktDzS8i08//zLvPzyi6xY8S6zZr2Ev78fEybcVQPPQEREvJV3rpctIuIhv/x6muwKrCgaGVx9vTXK4sjKIvnN18n9eQcAQd26Ezd2HJbg4BqtQ0Tk99asWcOOHTtYtWoVn376KatWrSIqKophw4YxfPhw2rVr55bzrF69GovFQvv27d3SnnjG6TMhW3ANh2y5OVksnP04memniIptxD3/9xTxDRuTeSi9XMc3iw1hy+4UjiTnYLVaeeCBvxAaGsqCBfN4/vl/ERUVwRVXDK7mZyEiIt6q0iFbYWEha9as4ZdffiE7OxuXq3Q3PZPJxNNPP13lAkVEatKKL/aXe9+QQB/aNAmvvmJ+J2/3L5x8/TWcmZmYrFaib7mNsCsHqJeIiHiNzp0707lzZx555BE2btzIqlWrWLp0KfPnz+eiiy7iuuuu49prryUuLq5c7Y0fP57evXuTkFDUU/fzzz9n2bJljBkzhujo6Op8KlLN0rL+t7poTXHY7bz9+jOkn04mokEs4+59kvDIqAq10TQuBICjSdklj40bN5Hc3FyWL3+Hv/3tb/znP+F07arFh0RE6qNKhWzHjx9nzJgxHD9+nNDQULKzswkLCyM7Oxun00lERASBgYHurlVEpFpt3p3M1t0p5d7/jqsSamSxA8Ph4PSqlaR98jEYBr4NGxI/cQp+jZtU+7lFRCrDbDaXLFqQlZXF9OnT+fTTT3n++ed58cUX6dWrF3feeSdXXnnledtp0aIF7733HklJSbhcLpo3b84jjzzC6NGja+aJSLXIL3SQX1g0NDMowAplT7nmVoZhsGrpbI7+uhv/gEBun/g3gkPDK9xOs9iikC0lI5+8AgeB/lZMJhN//OP9ZGdnsmbNJ0yf/gjz5i0iOrrm52sVERHPqlTI9q9//YucnByWLVtG48aNueSSS3jxxRfp0aMHCxcuZPHixcybN8/dtYqIVBuXy2BBBeZi69k2movbVv8fz/bUVE7OnU3Br78CEHb5lUTfchtmP79qP7eISFV8//33rFq1ijVr1pCZmUnr1q25/vrrsVqtvPfee0yZMoXJkyfzpz/96Zxt/P3vf6/BiqWmFM/HFuBnxddqwWYve/VQd/ppywZ+2rIBs9nMyLv+Qkx85T6oCg7woUGoH6ezCklMySahaQRQFCw/9NDfOHLkEHv27GH69If5739fxcen5uecExERz7nw+qNl+O6777jtttvo3LkzZvP/mvD19WXChAn06dNHQ0VFpNZwuQz+9fYP5FRgLrbubap/mFL2ls0ceXw6Bb/+ijkwkPjJU4kdc6cCNhHxWgcOHOCFF15gwIABjB49mvXr1zNixAhWrFjBhx9+yPjx4xk7diyrVq3ipptuYsmSJZ4uWTwgLbtoqGhESM28np1OPcnHy+cCMOAPo2jVtmuFjjeZiv+ZMJlMND3Tm+1ock7JYwD+/v689NJLBAcHs2vXz7z++my3Pg8REfF+lerJVlBQQKNGjQAIDg7GZDKRnf2/eQm6devGs88+654KRUSq0ba9Kby2ahcOZ8XGqoQHVd8bA1dhISlvLybrm68A8L+oFfETJ+PToGLzxoiI1KTrrruOffv24evry8CBA3n00Ufp169fqQ9kf6t37968++67NVyleIPiRQ9qImRzOBy8/cbz2AoLaHZRey4bdH2FjrdYTJjNZrLzHRSPa42PCuLH/ac4cCKTSwqKPqDz97NiBZo2bcrf//5Ppk17kKVLl3D55f3p0KGTe5+UiIh4rUqFbPHx8SQnJxc1YLUSGxvLTz/9xFVXXQUUfYrpp54WIuLltu1NYdaKnRU+LiLEr9oWPCg4eoSTc2ZjT0oCk4nIa4bR4NrrMVks1XI+ERF3CQ0N5fHHH2fo0KEEl2PF44EDB/L555/XQGXibYoXPaiJkG3l8rdJPLwX/4BAbhx9P2ZzxV5PLWYT+TYHBxMzsTmKhrU6nEULvh04lsn2A6fwsZpp3zwSfx9fAC6//EqGDBnKmjWfMGPGE8ybt0jvjURE6olKhWx9+vTh888/549//CMAI0aMYM6cOWRlZeFyuVi1ahXXXXedWwsVEXEnl8tg8dp9lTp21KDWbl/wwDAMMtav49S7SzEcDizh4cRPmERg23ZuPY+ISHV59tlniYyMxN/fv8ztBQUFpKWl0bBhQwACAgJKRkZI/ZJWQz3ZTqcmsXTJmwD84cYJhEdWfqoHu8NVMndcaGDRPGsZ2YXkFdgJ9D973rV77/0zW7du4ejRw8yf/zqTJk2t9LlFRKT2qNScbBMnTmTy5MnYbDYAJk+ezPXXX8+aNWv4/PPPGTZsGA8//LBbCxURcaePvj1ERo6twscN7tmYHgnuXfDAmZ3NiZkvkfr2YgyHg6AuXWn+6BMK2ESkVhk4cCBr16495/b169czcODAGqxIvFVNhGyGYfD+klex2Wxc1KYzXS6+0m1tB/hZ8fe1YADpZ+aX+73Q0DD+7/8eAuCdd97i118Puu38IiLivSrVk61hw4Yln0IC+Pn58dRTT/HUU0+5rTARkeqybW8KK785XKlju7V274IHeXt2c/L113BmZGCyWom6+RbCBwwqmURZRKS2MIzzz21pt9vPOT+b1C+/HS6aW+ColnPs3vEdu3/+HquPDyNum+LW11WTyURkqD8nTuWSllVAo+iyh0f363cl/fpdwddff8nLL7/ACy/M1Ou7iEgdV6mQTUSktnK5DN74+JdKHevOudgMp5PTH64k7eOPwDDwiYsjfuIU/Js2c0v7IiI1IScnh6ysrJKvMzIyOHHixFn7ZWVlsXr1aqKjq39lZvFuLsP4zeqi/uQW5Lj9HHZbIZ+8/wYAN9x8O9FxjSm0uzfMiwz1OxOyld2TrdjUqfezefMmtm3byjfffEm/fle6tQ4REfEulQrZZs6cecF9TCYTU6dq7gER8S4z3tpGvs1VqWPdNReb/fQpTs55lYKDBwAIvawfMbfdgVmTIotILTN//nxmzZoFFP3t9/TTT/P000+Xua9hGNx///01WJ14o+w8Ow6nCxMQHuzLsVT3n+O7r1aTmX6K8MhobrplNIdO5Ln9HA1Ci+YeLB76ei4NGzbilltGsWjRfGbNeolevfpqEQQRkTrM7SGbyWTCMAyFbCLidV569ycOnsi68I6/Exzgw9irE9wyF1v2tq0kL3gTV14e5oAAYkaPJbRXnyq3KyLiCZdeeimBgYEYhsG///1vrrnmGjp06FBqH5PJREBAAB06dKBTp04eqlS8RXEoFRbsh8Xi/uHDeblZfL12OQBDr7/jTKDl/pAtMrQoKEvPtuFynX+o9O2338knn3zMiRPHef/9Zdx222i31yMiIt6hUiHbnj17znrM5XJx/PhxlixZwtatW5k7d26VixMRcZdNvySx/WBahY4xAX8e2YV2zSOr3IPNVVhI6tK3yfzqCwD8W7Yk7u7J+Ea7dxEFEZGa1K1bN7p16wZAfn4+gwcPJiEhwcNViTcrDtmKQyp3+3LNcgry84hr1Jwefa6slnNA0QdwPlYzdofrnIsfFAsMDOTuu6cwY8bjLF68gGuvHUFwcNnzuImISO3mto+PzGYzTZo04aGHHqJZs2Y8+eST7mpaRKRKtu5JZu6qis/DNml4Bzq0bFDlgK3wWCJHn3qsKGAzmYgYeg1N/vqIAjYRqVP++Mc/KmCTCyqew6x4uKU7pZ9OZsvXnwBw1fCxmM0Wt5+jWNHiB0VB4enM8w8ZBRg8+GqaNm1GVlYWy5Ytqba6RETEs6pl4YOLL76Y5557rjqaFhGpkG17U5i9cleFj2vVKJRe7WOrdG7DMMj8YgOpy97GsNuxhIURN34iQe07XPhgEREvN3Nm0UqJU6ZMwWw2a85eKZfTJT3Z3B+yffXZcpxOBy0TutCqXVe3t/97kSH+JKflc+oC87IBWK1Wxo+fxKOPPsKyZW9zww0jCQ8Pr/YaRUSkZlVLyLZz504t0S4iHudyGcz5sOIBm9ViYtrtPap0bmdODskL3iTnx20ABHbsTNy4CVhDQ6vUroiItygO2e6++258fX0Vskm5FK8s6u7houmnU/hx8wYABgy91a1tn0uDsDM92TLyy7X/FVcMoHXrNuzfv48lSxZyzz33VWd5IiLiAZUK2VauXFnm41lZWXz//fd89tln3HzzzVWpS0SkylZtPITdcf7JiMsy+bqOVRoimrdvL0lzX8ORngYWC9E3jiR80GBM+vBBROqQ38/RW9acvSK/l1ZNPdm+XvseLpeTlgldaNqyrVvbPpfi53A6q+CCix9A0fQ6EyZM5qGH/szKlcsZNWo04eER1V2miIjUoEqFbNOmTTvntoiICCZOnKhPKUXEo1wugzVbEit83A1XXkSv9rE4HK4KH2u4XKR9tIrTH34AhoFPbCzxE6fg36x5hdsSERGpi0pCthD3hWzpaSn8uHk9AP2vHum2di8kNMgXi9mEw2mQmpFfrt55ffpcSkJCW/bu3cPy5UuZMGFyDVQqIiI1pVIh2+eff37WYyaTidDQUK2UIyJeYV9iBoV2Z4WOuWdER4ZedhHp6bkVPp897TRJr88hf99eAEIvuZSYUXdg9g+ocFsiInVFfn4+H3/8MTabjSuuuIJGjRp5uiTxIIfTRWaODfjfUEt3+GLNmbnY2nSm2UXt3dbuhZhNJiJC/DiVWUBiSg4JTcMveIzJZOKOO+7iH/94iPfff5fbbruDoCC9fxIRqSsqFbLpDyQR8Xafbj5Sof0nXtuePh3iKnWunB+3kfTmG7jycjH5+RM7egyhfS6pVFsiIrXVI488wo4dO/joo48AsNlsjBw5kv379wMQEhLCggULaN++5kIQ8S4Z2YUYFM19GhLoS16ho+ptZqTz/aaiDgBXDKn56WoiQ/05lVnAsZScch/Tr98VNG3anKNHD/PBB+8zatSYaqxQRERqUqVCtpSUFL7++msOHDhAbm4uDRo0oEmTJgwcOJCwsDB31ygiUiEOh4sdv6aVe/+urRpUKmBz2WykvvsOmRuKhqj4NW9B/N2T8Y2t2qqkIiK10ebNmxk+fHjJ1x999BH79+/nueeeo23bttx7773MnDmTV155xYNViied/s1QUbOp8nOf/tbqD9/HYbfRqGkrmreq+dW7G5wZIppYgZDNbDZzxx1jefrpx1i2bAk33jgSPz/3r7YqIiI1r0IhW2FhIf/6179YunQpTqcTwyg9waevry+33norf/nLX/Dx8QHg5MmTxMfHu69iEZELWP/DsXLv2yQmiPtu6lLhcxSeOM7J12ZjO150roghQ4kacSMma7Us2iwi4vVOnTpVarTDunXr6NixI8OGDQNg5MiRzJs3z1PliRdw98qitsICVn/4PgCXDrwek5uCu4ooXvzgWErOWe+NzmfQoCG88cYckpJOsmbNJwwfPqK6ShQRkRpU7neDTqeTyZMns2nTJnr37s31119P27ZtCQoKIjc3lz179rBy5UoWLlzIgQMHeOONN9izZw8TJ07kq6++qs7nICJSSkpGfrn3vW1gmwq1bRgGmV99SerSJRg2G5aQUOLG301Qx04VLVNEpE4JCAggOzsbAIfDwZYtW7jjjjtKtgcFBZVsl/rpdKZ7VxbdsnEd2VmZREbF0b5LH7e0WVHhIb6YTJBX6OB0ZgEREeWbX81qtXLTTbcyc+aLvPvuO1x7rWdCQhERca9yh2xvv/02mzZtYvr06YwaNeqs7e3atWPEiBG8/fbbPPbYYzz88MOsXbuWiAgtSy0iNWvPkfINFQ3ws9CmSXi523Xm5pK88E1ytn0PQGCHjsSNm4A1rPxtiIjUVR06dGDZsmX07t2b9evXk5uby4ABA0q2Hz16lAYNGniwQvG04pVFG7ghZHO5nHy5diUA/QZej9lsqXKblWExm4kM8ed0VgGHk7Jp1Tyq3Mdec821vPHGHI4cOcSWLd/Ru3ffaqxURERqgrm8O65cuZKBAweWGbD91m233caAAQNYuXIlTZo04e23365ykSIi5bV5dxInTpevJ9ug7o0xm8v3qXH+gf0ceWx6UcBmsRB100ga/enPCthERM64//77SUtL48Ybb2TmzJlcddVVdO7cuWT72rVr6d69uwcrFE87VRyyhVU9ZNu783tOpyYREhJKz0sGVrm9qih+PodPVqynZlBQMMOGFc1juGzZErfXJSIiNa/cPdkOHjzITTfdVK59+/Xrx4YNG3jrrbcICgqqdHEiIhXhchks+GRvufePj77w7yfD5SJt9UecXrUSXC58oqOJnzgF/xYtq1CpiEjd06lTJz755BN++OEHQkND6dWrV8m2rKwsRo0aVeoxqX+Kh4u6I2T77quPARg89Fp8ff0ptFd9pdLKahDmD4lwJLniw6FvuGEky5cvZevWzRw6dJAWLS6qhgpFRKSmlDtkM5lMuFyucjfs7+9f7QHbJ598wqpVq9i1axdZWVk0a9aM0aNHc+ONN2pOA5F6aF9iBgU2Z7n3Dw86/8TL9vR0kubNIX/PbgBCevch5o6xWAICqlSniEhdFRkZyaBBg856PDQ0lLFjx3qgIvEWhmGUrC4aVcXhoiknj3Jo38+YTGaGXjOCtDx3VFh5USU92bIqfGzDho247LIr+OqrDSxfvpS//OURd5cnIiI1qNwhW8uWLfn6668vOFwU4Ouvv+aii6r/U5j58+fTqFEjpk2bRkREBN9++y3/+Mc/SEpK4o9//GO1n19EvMvrH+0q976BftbzzseW89OPJM2fhysnB5OfHzGjRhN6yaUK8EVELiAnJ4cTJ06QlZVV5mqLF198sQeqEk/Lybdjsxd9YF/V1UU3f7UagI7d+hATG0faofQq11cVkaH+mICMHBvpZ4LEirj55lv56qsNrF37KZMn30tISIj7ixQRkRpR7pBt+PDhzJgxgyVLlpw3aHv77bfZsGEDjzxS/Z/CzJ49m8jIyJKv+/btS0ZGBm+++Sb33HMPZnO5p5wTkVru0XnfkZZtK/f+Y4YklDkfm8tmI2nxW6St/QwAv6bNiJ84Bd+4OLfVKiJSF6Wnp/PEE0/w2Wef4XSe3avYMAxMJhO7d+/2QHXiaWlZhQCEBvniY638IgX5eTn8tPULAPoNGOaO0qrMx2omJjKA5LR8Dh7P5KK48q0wWqxz5660aHERhw4d5NNPP+bmm2+tpkpFRKS6lTtkGzVqFGvXruWJJ55g3bp1DB8+nLZt2xIUFERubi579+5l1apVfPvtt/Ts2bNcPd6q6rcBW7F27dqxbNky8vLyCA6u2AuciNROf3nlG05nlT9gaxDqR6/2sWc9XnjiBDvmvkbuoUMAhA8eQtQNN2H28XFbrSIiddU//vEPNmzYwOjRo+nZsyehoaGeLkm8yKlM96ws+uPm9dhthcTEN+WihE7uKM0tmsQEnwnZMiocsplMJkaMuJEXXvgXK1cu56abblHPeRGRWqrcIZvVamXOnDnMmDGD9957j02bNpXabhgGFouFm2++mYcffhiLxTPLaG/bto3Y2NgqB2xWa/3sBWexmEv9V2qWrn/F/WPudxUK2ACG9Gpa6mfcMAwyvv6KpLfewrAVYgkJoeGEiYR06eLucuU89P3vWbr+UlUbN25k7Nix/PWvf/V0KeKFTrthZVHDMPh+Y1FP8979hnpVENU4Opjv96Ty6/FM6NG4wsdfddVQZs+eSWLiUX74YSs9emiREBGR2qjcIRtAQEAAjz/+OFOnTuWrr77iwIED5ObmEhQURKtWrbj88suJjT27d0hN+f7771m9ejUPPfRQldoxm01ERNTvVVFDQzWxuyfp+pfPF98nciQ5p8LH3Ti4Lb5nQjZHbi4HZ8/h1NcbAQjr3InW99+HX4Oze8pKzdD3v2fp+ktl+fv706hRI0+XIV6qeGXRqix6cPjALk6lHMfXz5/OPa9wV2lu0Tim6AP+g8cyK3V8YGAQQ4b8gZUrl7NixXsK2UREaqkKhWzFYmNjufnmm91dS5UkJSXxwAMP0Lt3b8aMGVOltlwug6wsDy9T5CEWi5nQ0ACysvJxOsu/mqy4h65/+blcBv9996cKH3dx22hys/PJBfIOHuT4q69gT00Fs5nYm27ioltvIjvXRl56rttrlvPT979n6fpXXWhoQL3uCTh8+HDWrVvH7bff7ulSxAsV92SryqIH329cA0DnHpfj5+9dHwg0OROyJaflkZtvx8+n4qN6rr/+RlauXM7GjV9x6lQqUVHR7i5TRESqWaVCNm+TlZXF3XffTXh4OC+//LJbFjxwOOr3Gwyn01Xvr4En6fpf2FMLv8dewWtkNsOk4R2x2xykf7qaUx+sAKcTa1QU8XdPJiShDSaLRdffw3T9PUvXXypryJAhbN26lfHjx3PLLbcQFxdX5vQhHTp08EB14mnFPdkqO1w0NzuTX7Z/B0DPS69yW13uEujvQ3R4AKkZ+RxOyibhPCuYn0vLlhfRqVMXfv55O59++jF33HGn2+sUEZHqVetDtoKCAiZNmkR2djZLly7Vktci9cDj87dwOKniw0SnXNcRV1YmSfPmkrd7FwAhF/ciZvSdWAID3V2miEi98ttFr7799tuztld1ddHc3FyGDh1KcnIyy5cvp1Mn75n0Xi6sZE62Sg4X/XHLepxOBw2btqJhk4vcWZrbtGwYSmpGPr+eyKpUyAZwzTXD+fnn7Xz88YfcfvtYr5p3TkRELqxWh2wOh4P777+fX3/9lcWLF3t0PjgRqRlf7zheuYDt+o60tSVx5LG5OLOzMfn6EjPqDkIv7ac/YEVE3GDGjBnV2v4rr7yC0+ms1nNI9Si0OcnJtwMQVYmebIZhsO3btQBcfOkQt9bmTi0ahrL5l2R+PVG5edkArrxyIC+99DzHjyeyffuPdO3a3Y0ViohIdavVIdtjjz3Ghg0bmDZtGjk5Ofz0008l29q3b4+vr6/nihMRt/vPsp/Y8WtahY+bMiyBZts/5/jaorlcfBs3IX7iFPwaNnR3iSIi9daIESOqre2DBw+yZMkSHnroIR599NFqO49Uj+JebAF+FgL9fSp8/NFfd3M69SS+vv507H6pu8tzm4sahgLw64msSrcRGBjIgAGD+PjjVaxe/aFCNhGRWqZWh2wbNxatBvjMM8+cte3zzz+nceOKL58tIt7podnfknpmPpeK6N7ARcz7c8g4egSA8AGDiLp5JGYfhfAiItUlJSWFtLQ0mjZtSqAbhuM/+eST3HrrrbRo0cIN1UlN+9+iB5UcKrp5AwAdul2Cn593LXjwW83jQzCbID27kPTsQiJCKrfIwx/+MJyPP17FF198zp/+9H8EBQW7uVIREakuVQrZbDYbu3bt4vTp03Tv3p3IyEh31VUu69evr9HziYhn3PviF+QWVnwi9o5ZBxl8ZCuFdhvm4GDi7hxPcNdu1VChiIgArFu3jueee44jR4o+2HjjjTfo27cvaWlpjBs3jqlTpzJ48OAKtfnpp5+yb98+Xn75ZXbt2uWWOq1W71gFtng12rq+Km16diEAUWEBJdfeZAKT2YTlzL/fM5tMmEwmHI4Cdv74DQA9+w4stW/xPmYLWJznbuNc293VhsVswmQ2ERTgS9O4UA6fzOJoSjbREZULBLt27ULTps04evQIX3zxOdddV329RKVs9eVns77Q/axbvP1+VjpkW7hwITNnziQ7Oxso/UfU0KFD+ctf/sJNN93ktkJFpH6a+K/1VHShQ1+XnatSN9Mx+1cAAtokEHf3ZHwiIqqhQhERgaIPP++99166du3KsGHDmDlzZsm2yMhIYmNjef/99ysUsuXn5/PMM8/wwAMPEBzsnt48ZrOJiIggt7TlLqGh3ts7yx1ybUVz6TWKCS517W2uPAICfLH6nP1CH+BvxWq1sHfnFmyFBTSIjqNdp26l5lEt3ifA3xer9dxtnGu7u9rwsZoJ8PclJCSA1k3COXwyixNp+QyqwvfZyJE389xzz/Hppx9x5513VLodqZq6/rNZ3+h+1i3eej8rFbK99957PP3001xzzTVceumlPPLIIyXbIiMj6dOnD6tXr1bIJiJVMqkSAVtcwSmuS/6aCHs2hslM1HXXE/mHYZjM3vlJh4hIXTFr1ix69uzJokWLSE9PLxWyAXTt2pWlS5dWqM3Zs2fToEEDbrzxRrfV6XIZZGXlua29qrBYzISGBpCVlY/TWfEe27XF8eSiD+VD/K2kp+cCRT3Z8gvs5OfbsNnPXtDCZLhwOJxs/KJoPtWuvfqTn28rc5/8Ahs227nbONd2d7Xh62Mhv8BGdraJ1k0jWLvlKL/8errkuVbGFVcM4sUXX2T79u388MPPtGjRstJtScXVl5/N+kL3s27x1P0MDQ0oV++5SoVsb775JgMHDuT5558nPT39rO0dOnRg0aJFlWlaRASAF97Zhr0ivzMNg14Zv3DF6R+wYOAKDafZlKkEtG5dbTWKiMj/7N+/n2nTpp1ze1RUFKdPny53e8ePH+eNN95g1qxZJSMn8vLySv6bm5tLUFDlego5KvoJTjVzOl1eV5M7pWbkAxAe7FfyPE0mE4bLwHnm3++5DIOkkyc4uHcHJpOJLhf3P2s/l2FgGAYuJ+ds43zb3dWG02UUPRenizZNwoGixQ9sdifmSq5gHhYWSd++l/LNN1+xatUHTJ36p0q1I1VT13826xvdz7rFW+9npUK2I0eOMHr06HNuDw8PJyMjo7I1iUg9Z7M52Xk4s9z7BzryGZaykZZ5JwAI6NqDhneNw1LJN18iIlJxAQEB5Ofnn3N7YmIi4eHh5W7v2LFj2O12Jk6ceNa2MWPG0KVLF5YtW1aZUqWGFS980CCsYgsfbPj8UwBatO5EeGS02+uqDs3iQ/GxmskvdJCSnk9cZOUX/vjDH4bzzTdfsWbNaiZNmorVWqvXrBMRqRcq9Zs6NDS0zB5sxQ4cOEB0dO14IRQR7/O31zeVe9/meScYlvwNwc4C7CYLe9tfyYipd5Sas0VERKpf7969WblyJWPHjj1rW2pqKsuWLaN///7lbq9du3YsXLiw1GO7d+9mxowZPPbYY3Tq1KnKNUv1czhdJQsfNKjA6qIul4v1a1cD0K33gGqprTpYLWaax4Ww/1gmh05kVSlk69PnEiIjG5CWdppvv/2ayy8v/8+PiIh4RqUmKbr88stZtmwZWVlZZ23bv38/7777LgMG1J4XQxHxHjabk9NZtgvuZzacXHlqG7eeWEews4AU33A2XzKKGx4YrYBNRMQD7r//fpKSkrjppptYunQpJpOJb775hhdffJFrr70WwzCYOnVqudsLDQ2ld+/epf61a9cOKJqapEOHDtX1VMSNMnIKMQywWkyEBfuW+7hf9+8iOekkfv4BtOvSpxordL8WDUOBoiGjVWG1Whky5A8AfPzxqirXJSIi1a9SIdv999+P0+lk2LBh/Oc//8FkMrFy5UoefPBBbrzxRiIjI7nnnnvcXauI1AMPvvLNBfcJt2dzx7FP6ZOxC4BdDdrS818zGHfXwOouT0REzqFly5YsWbKE8PBwXnrpJQzDYN68ebz22mu0adOGJUuW0LhxY0+XKTXsdGbRUNHIEP8KzU+2dePnAHTu0Q9fX79qqa26tGoUBsCBE+Wf+uJcrrlmOABbtnxHWlr55zQUERHPqNRw0eIl2F944QU++eQTDMPggw8+ICgoiGuuuYYHH3yQyMhId9cqInVcQYGDnIKyV+4q1j77V4akbMbPsJNv9uXkJdcy4s5ra6hCERE5n9atWzN//nwyMzM5cuQIhmHQpEkTt/1d2Lt3b/bu3euWtqRmFM/HFhla/qCssDCf7duKPnTr2XdQtdRVnVo3DgcgMTmHApsDf9/Kz6XWtGkz2rXrwO7du1i/fh033XSLm6oUEZHqUOnf+A0aNOCpp57iqaeeIi0tDZfLRWRkJGZzpTrHiYgwbc6359zm47JzVeoWOmUfBCDRP4a+f3+QLnExNVWeiIicg81m44MPPmDjxo0cPXq0ZOXPZs2a0a9fP4YNG4avb/mHCkrdUdyTrSKLHvzy0yZshQU0bNSYZi3bYnOc/wM4b9MgzJ/IUD/Ssgo5dCKLds2rFjIPHnw1u3fvYu3aTxWyiYh4ObckYpGRkURFRSlgE5FK27w7iaw8R5nbYgtOc1fiR3TKPogLE99EdCbzxrsJVMAmIuJxe/fuZejQoUyfPp1PP/2UxMRECgoKSExM5JNPPuFvf/sbw4YN4+DBg54uVTygZGXRCix68OPmDQAMGPyHWjvPavGQ0f3Hqz5kdMCAQVgsFnbv3kVi4pEqtyciItWnXD3ZZs6cWeGGTSZThSa3FZH6y+UymLvql7M3GAY9M3fT/9QPWHCRZQ3kw9h+JAbE8voVrWq+UBERKSU3N5cpU6aQlpbGAw88wHXXXUdsbGzJ9uTkZFauXMns2bOZPHkyH3zwAYGBlV9tUWqf01lnVhYtZ0+2zPRTHDlYNOfqlQOu4nRutZVWrVo3DmfL7hQOHKt6yBYZ2YCePXuzefO3rF27hnHjJrqhQhERqQ4K2UTE415btROXUfqxAGcB1yRvpFXecQD2BTVhdUxfCiz+/KFPU8zm2vnJtohIXfL+++9z8uRJ5s+fT+/evc/aHhsby6RJk+jcuTPjxo1jxYoV3H777R6oVDyleLhoVDl7sv38w9cYhkHL1h2Ijonj9KH06iyv2hT3ZDt4IhOXy6jy3y1XXXU1mzd/y2effcJdd91da3v4iYjUdeUK2fbs2VPddYhIPbV5dxJb96SWeqxZ3kmGJX9DiDMfh8nM51E9+TE0Ac78QXnD5Rd5olQREfmdL774gksvvbTMgO23+vbtyyWXXML69esVstUjhmGQVrzwQTl7su34/msAuve5srrKqhGNY4Lw87WQX+jk+KlcmsQEV6m9yy67goCAAE6cOM6uXT/TsWNnN1UqIiLupEnURMRjtu1N4bUP/jdM1Gy4uPz0D9x6Yi0hznxO+YSxoPE1/BjWtiRg69shVr3YRES8xL59++jVq1e59u3Tpw/79u2r5orEm2Tn2bE5XABEhlw4ZEs5mUjS8UOYzRa69Li0usurVhazmYsahgJw4FhGldsLCAigX78rAVi7dk2V2xMRkepRpZAtIyOD1atXM3fuXObOncvq1atJT6+dXbpFpGa5XAazVuws+TrMns3txz7lkvSdmICfQlszv8k1pPpFlDrurqHtarhSERE5l8zMTKKjo8u1b1RUFJmZVZ+fSmqP4kUPwoJ98bFe+G3Hjm1fAdC6fXeCgkOrtbaa4M7FD6BoyCjA+vWf4XCUvViUiIh4VrmGi5bl5ZdfZu7cudjtdgzjf5Mp+fj4MGHCBP70pz+5pUARqXtsNieTX/iy5Ou22Ye4OvU7/F12Csw+fBLTl73Bzc86LjrcH2s5/kgXEZGaYbPZsFrL9+ekxWLBbrdXc0XiTSoyH5thGPy8rWioaOeel1drXTWldeNwALcsfgDQvfvFREZGkpaWxpYtm7jkkn5uaVdERNynUiHbrFmzmDVrFldeeSW33347zZs3B+DQoUMsXryYV199FavVqoUPROQs/12+nZ8OnAbAx2Vn0KmtdMk6AMAx/2hWxfYjy6fseUseu7N8Q5JERKTmHD9+nF27dl1wv2PHjtVANeJNinuylWdl0cRDe0k/nYyvnz8JHS+u7tJqRMuGoZhMcCqzgLSsAiLLufjDuVitVgYMuIrly9/hs88+VcgmIuKFKhWyvfPOO/Tv35/Zs2eXerxJkyZcfvnlTJ48mbffflshm4iU8tuALaYwjeFJXxNlz8QAvo3oxDeRXTBMZfdUaxYbjL9/pTvfiohINXnppZd46aWXLrifYRhaEbGeKe7JVp5wqXioaLvOffD19avWumpKgJ+V5nGhHDqZxe4j6VzaKb7KbV511dUsX/4O33zzFbm5OQQFVW1BBRERca9KvWPNycmhX79zf3Jy+eWXs3nz5koXJSJ1j83mLArYDIPumXsZcPp7rIaLbEsAH8b242hg3DmP9fe18Ohd6sUmIuJtZsyY4ekSxIuV9GS7QMjmdDrY+cNGADr3qFu9s9o1i+DQySz2uClkS0hoR9OmzTh69AhfffUFQ4cOc0OVIiLiLpUK2bp3786OHTsYNWpUmdt37NhB9+7dq1SYiNQtk1/4En9nAdekfEvr3KIhQwcCG/Nx7CXkW87/x/crf76iJkoUEZEKGjFihKdLEC9W3JPtQsNFD+7dTl5uFkHBobRM6FITpdWYds0jWP3dEXYfTXdLb06TycTgwVczb95rrF37qUI2EREvU6kZxP/5z3/y448/8vTTT3PkyBFcLhcul4sjR47w1FNP8dNPP/HYY4+5u1YRqaXGPbOepnlJjDv6Ea1zj+HAzNqoi1ke3/+CAducB6+smSJFRETErYp7sl1o4YMd3xcNFe3Y/TIsFku111WTWjUKw2oxkZZVSEpGvlvaHDRoCAA//PA9aWmn3dKmiIi4R6V6sg0fPhzDMFi0aBGLFi3CbC7K6lwuFwC+vr4MHz681DEmk4lt27ZVsVwRqW3Gz1hHv7TtXJL+MybgtE8oH8RdTopf5AWPvbpXE60mKiIiUgsV2BzkFjiA8/dksxUWsGfHFgA696gbq4r+lp+PhYsahrE3MYPdh9OJjQiscpuNGjWmbdv27NnzC19+uYERI25yQ6UiIuIOlQrZhgwZoolrReSCHnhiFaOSv6ZJQSoA20NasS76Yuxmnwsee1XPJowc0Lq6SxQREZFqUDxUNMDPSoDfud9y/LJjMzZbARENYmncvE1NlVej2jWLKArZjqRzZbdGbmlzwIDB7NnzC59//plCNhERL1KpkO2ZZ55xdx0iUsc8+/c3uStlE/4uGwVmH9ZE92F3SItyHXtVz0bcOkgBm4iISG116kzIFnWB+di2b/0agM49L6+zH+K3bRYB3xxiz9F0XIaB2Q3Ps3//Qbzyykvs2PETKSnJxMTEuqFSERGpKo3DEhG3chUWsvTPTzEi6Uv8XTaO+0XxZpNh5Q7Yru7VhFsHJVRzlSIiIlKdUs/MPxYdHnDOfbKzs9j3yw8AdOp+WY3U5QktG4bi62MmO8/+/+3dd3xUZdrG8d+UTHohISSh995BivQqSLOColhAYF11Lev66q51dXfVXdeugKhYETsqRWnSQTpIJ5TQ0kivk5k57x8xWWIChGSSSbm+n81iznnmPnfOmWTO3PMUziRkuiVmREQEnTvnLxLx888r3BJTRETKr0w92Qps2bKFkydPkpaWhmEYRfaZTCbuuOOO8oQXkWom9/Qptv7jP3SzpwCwMaQDa8O64TKVrp4/5+HBmoNNRESkBihNT7aN69fgdDqoF9WIelGNKyu1Sme1mGndMIRfjyWx73gSDesFuCXu0KEj2b17FytWLGPixMluiSkiIuVTpiLb/v37eeCBB4iJiSlWXCugIptI7WEYBqk/r+LMp58QbjjJsPjyQ0Q/jvvVL3WMuY8MwWyumcNEREREapvS9GRbszq/B1bH7gMqJSdP6tAslF+PJbH76DlG9nJPQXHw4KG89tpL7N+/lzNnTlO/vnvmexMRkbIrU5Htb3/7G0lJSTzzzDN07tyZwMBAd+clItWEMyODuA/eJ2PHNqxAtF8DFtW7kizrhW+qf++eazuqwCYiIlKDJKTk92QLDym5J1tKSgo7tm8FoFO3fpWWl6d0bhHGgpVHOBiTQo7dgY+tXAOKAAgNDaNbtx5s27aFlSuXceutd5Q/URERKZcy/XU/cuQIf/rTn5g4caK78xGRaiTr0EFi587GkZSEEzM/h3VnS0g7uIwJfWeOa0+PNvUqMEsRERGpTIZhkJB68Z5sq1evxOVyUr9Rc8Lqlb7ne3UVGepHvRBf4lOy2Xc8me6tw90Sd9iwESqyiYhUIWWa/KhJkyY1dvUfEbk0w+Xi3PcLOfXv53EkJZHkFciHDUezpU77yyqwdW4eSu8OkRWYqYiIiFS2jOw8cu1O4MJzsq1cuQyALj1r/lBRyJ9Kp1OLMAB2Rye6Le7AgUOwWCwcOXKY48ePuS2uiIiUTZmKbPfddx+ffPIJcXFx7s5HRKq4vKRznPrPC5xb+A0YBnsCmzOv0VjifMIuK054iA8PTOxaMUmKiIiIxxQsehASYMPLaim+PzGRHTu2AdCpR81dVfT3uhQW2c5dcF7ryxUUFMwVV/QB/le4FBERzynTcNGRI0eSm5vLqFGj6NOnD5GRkVgsxV9AH3/88XInKCJVR8aO7cTOexdXZiYmb2++C7mCvYHNLzvOkK5RTBnVrgIyFBEREU8rWPSg7gWHiq7AMAzatutAaFgE9jxnZabnMW0ah2DzMpOSYedkfAaNI9wzr/WwYSPYtGk9K1cu4847p2vEkYiIB5WpyPbLL7/w9NNPk52dzapVq0psYzKZVGQTqSFcdjsJXywgdVX+KmDnAsL5IrQfKbagy47VKNxPBTYREZEarHBl0eCSi2wrVy4HYODg4ZWWU0Uzmf43Y0b+fxctdBmGgZfVQvsmoew8ksiu6HNuK7L17z8Qm81GTMwJoqMP07Jla7fEFRGRy1emItuzzz5LQEAAr732Gl26dCEgIMDdeYlIFZF75jRnZ7+N/fQpAHbU7cSy4M64TMV7r15KoK8Xz0zr4+4URUREpAq52MqicXFx7NmzC5PJxICBQzmdUsnJVQCLxYTZbCY1K49cZxbZOXkYrqLDQX28rVjIX2V055FEdh9JZNyVTd1yfH//AHr3vpK1a39mxYplKrKJiHhQmeZki4mJYdq0afTr108FNpEayjAMUtb8TMxzz2A/fQpLYBCfRw3jx5BuZSqweZnh1ftrx+TGIiIitVniRVYWXbUqvxdb585dqVvXPStseprFbCLb7mD/8ST2RCey50giu8772nc8iZxcByaTiS4t6wIQfSaN5PRct+UwbNgIAFas+Mlt872JiMjlK1ORrWXLlqSnp7s7FxGpIpxZmZyd/RbxH87DsNvxa9+BV8Ku4qh/gzLFs5ph9iND3ZyliIiIVEWFc7KVsLJoweT8BUWhmiTP4SLP4cKe5yzyledwFbapE+hNiwb5021sP5TgtmP37dsfX19fYmPPsn//PrfFFRGRy1OmItv//d//sWDBAnbv3u3ufETEw7KPHObEM0+SsXULWCzUvWEiT+Z2J9Na8rwqpTHr4SFuzFBERESqKpfLICktv4fW73uynTlzmgMH9mE2mxk0qPZ++NazTT0Ath2ML7bPZDJd8OtifH196dcvf8TAypU/uT9pEREplTLNyfbee+/h7+/PpEmTaNmyJVFRUZjNRet1JpOJt99+2y1JikjFM1wukhb/wLnvvgWXC6/wcOrcNp2HFp6CcixSNXNce8xmrXIlIiJSGySl5+B0GVgtJkICvYvsK+jF1r17T0JDw8jIyfNEih7Xo004C1Ye4eDJFFIz7QT72wBwAjkXOScF87pdyJAhI1i+/CdWrlzOH/94f7H3ZyIiUvHKVGQ7dOgQAFFRUWRmZnLkyJFibbR0tEj1kZecTOy7c8g+sB+AwN59eDO3LWcWnipX3CYRAfTuEOmOFEVERKSKKel+PzE1f9GDsGBfzL/bX1BkGzq05qwqWhZ1g31pFhXIsbPp7DiUwOBuDTCZTOTk5LHveFKR4aUFvKxm2jcNJcDH64JzrvXu3ZeAgAASExPYvXsnXbt2r+gfRUREfqdMRbaVK1e6Ow8R8ZCMXTuJfX8urowMTN7e1Js8hb9ucpCdV/wG73L4eJl56s5ebspSREREqpIL9bo6lZAJFJ+P7cSJ4xw5chiLxcLAgZpGomebehw7m87Wg/EM7va/OW8L5nQrC5vNxoABg1my5AdWrlyuIpuIiAeoD7FILeXKyyN+/iecef0VXBkZeDduQpMnnmZujE+5C2yNwn1568+D3ZOoiIjUSqtXr+bWW2+lT58+dOzYkWHDhvGvf/1Li29VASaTiZxcB/uOJxVZRbNgJU3In+D//J5uBb3YrriiD0FBwR7Juyrp0SZ/ZdUDJ1JIz7K7LW7BghI//7wCh8PhtrgiIlI6ZerJdr6MjAwyMjJwuYq/Ka9fv355w4tIBbDHnuXs7LfJPRkDQMjwkdS9/kY+X32UvSfSyhX7rQcG4uNT7j8tIiJSy6WkpNC5c2emTJlCSEgIhw8f5vXXX+fw4cO89957nk5PKLnXVUpG/qIHdYN9yK+xmTAMg5UrlwP5RaD8ifwrOdkqpl4dPxrXCyAmPoNtBxMY0r2hW+J2734FwcHBpKQks2PHNq64ordb4oqISOmU+Z3wp59+yrx58zh58uQF2+zfv7+s4UWkAhiGQdr6dcR/+hGG3Y4lIJCIqdMI6NyVdbvO8NPW02WObQbmPlp7VwoTERH3mjBhQpHve/fujc1m44knniAuLo6IiAgPZSYXk5GVP4S0Xqgf6dkOwODYsWhOnDiGl5eNbldcSUZOHmazifL1m6/++nSIJCb+CBv3xrqtyGa1Whk0aCjfffcNK1b8pCKbiEglK9Nw0fnz5/P3v/+dxo0b88ADD2AYBrfffjszZsygbt26tG3bln/84x/uzlVEysGZlUXsO7OJm/cuht2Ob9t2NHn67wR07spf3lzPe0sOlDm2j1UFNhERqXghISEA5OXVzlUpq4O034Y+Bvnb2P/bcNIvvv4OgFbtu3PkbA67jiRyMCYZh9OFqTxLmFcjJlPBl6nwq0+HSEzA4VOpJKZmu+1Yw4aNBGDNmp/1uyIiUsnK1JPt448/pn///sydO5fk5GRefvllBg0aRN++fbnrrru4/vrrSUlJcXOqIlJW2UejiZ0zi7zEBDCbqXvNddQZdTUms5lpz6+k5DWqSqdxPT+entrHbbmKiIicz+l04nA4OHLkCG+++SZDhw6lYcPy9fqxWqvGtMQWi7nIv9WFyQQmswnLb18Fcu1O7L/N6xoW4kt6VioOh5NdW9cC0KlbP5zO/P0ul4HJZMJsAYuzeKHN/Fsh6kL7S9Om0mP8NgbWbDbDef30bFYzZouZTLuD8xcGtXlbaN04hIMxKazZfYaRvZoUO6cFLGYTJrMJq9WEYVy8MNm9e3fq1q1LYmIi27f/Qr9+Ay7aXoqrrr+bUjJdz5qlql/PMhXZYmJimDx5MgBeXl7A/z5RDAwM5IYbbuDTTz9l6tSpbkpTRMrCcLlI/nEJid9+DU4n1rAwombcjW+LlgBMfb58KwVPG9eWfh0096KIiFScIUOGEBcXB8CAAQN46aWXyhXPbDZRp46/O1Jzm6AgX0+ncNnsrix8fW1Yvf5XTErPyQLA39cLf18bvj42zpw8SlJiLDabN91698fb2xsAXx8rVqsFXx8bVmvxgaOX2l8VY3h7e5HncOHj41Vkv5+PFYcLTsZlkOcoGqNJVBAHY1JYvzuW4b2aFDunBbysZnx9bISE+JWYw++NHj2ajz76iDVrVjJ27KhSPUaKq46/m3Jhup41S1W9nmUqsgUGBuJ05k9yGhAQgK+vL7GxsYX7/f39SUxMdE+GIlImjpQUYt99h6z9ewEI6NmLiNtux+KX/8aivAW2e67tSI829cqdp4iIyMXMmTOH7Oxsjhw5wttvv80f/vAH3n//fSwWS5niuVwGaWlZbs6ybCwWM0FBvqSlZRf28KoOTCbIzskjO9teZOGDhKRMAIL9vXA4nGTn2NmyYRUAbTpegdNpIisrf2EEk+EqbGO3O4sf4xL7q2KM3Nw8zBYLOTl5RRaFK9iflpFTLEa9YG8sZhNJaTkcO51Kdm5eicexeVnIzrGTkmIU6Q13If37D+Gjjz5ixYoVxMaew9vb59IPkkLV9XdTSqbrWbN46noGBfmWqvdcmYpsrVq14sCB/83f1KVLF+bPn8+gQYNwuVwsWLCApk2bliW0iLhB5p7dxL73Ds70dEw2G/VuvoWg/gMx/TaMobwFtrmPDMFcwlAGERERd2vbti0A3bp1o1OnTkyYMIFly5YxalTZe+c4HFXrTZbT6apyOV2MyWTCcBk4f/sqkPrbyqJB/jYMw8CR52LP9nUAdOjWr0hbl2FgGAYuJ0W2l3Z/lYxhGJgBl8tV6p/VbDbTKCKA42fT2bI/jvZNQks8jtNlYLgMHI78WJfStm0HIiOjiI09y9q16xg8WHPnlkV1+92Ui9P1rFmq6vUs0yDW8ePHc/jwYez2/IlN77vvPqKjoxk8eDBDhw7l2LFjPPDAA+7MU0RKwZWXR8KC+Zx+9b8409OxNWxE48efJnjAIEwmEzk5jnIX2N57dKgKbCIi4hFt2rTBy8uLmJgYT6ciJUj/bWXRYH8bADHHDpCanIi3ty+t2nf3ZGpVWov6wQBsP5iAw029MkwmE0OGDAdg5cqf3BJTREQurUw92a6//nquv/76wu979OjBokWLWLFiBVarlX79+tGsWTO3JSkil2aPi+Xs7LfJjTkBQMjQYdS9cRJmr/wb3b/P+4XjsRnlOsachweXN00REZEy27VrF3l5eeVe+EAqRlpBkS0gf961ggUP2nXpjddv9yNSXFRdPwJ8vcjIzuP42TQaRQS4Je7QoSOYP/8jNmxYT1ZWJn5+VWsuQhGRmqhMRbaSNGrUiDvuuMNd4UTkMqRtXE/cxx9h5OZg9vcn8s67COjarXC/Owpso3o1qjKrsYmISM1377330rFjR9q0aYOPjw8HDhzg3XffpU2bNgwfPtzT6UkJ0rPyR7kE+9twOp3s/m2oaMdu/T2ZVpVnNplo17QOW/bHcyAm2W1Fttat29CwYSNOnTrJunVrGTlSCyCIiFQ0txTZoqOjWbp0KQkJCTRv3pzrrruOgAD3vDiIyIW5crKJ+/hD0jdtBMC3dRsi75qJV2hoYZu0tFy3FNgmDm1VrhgiIiKXo3PnzixevJg5c+ZgGAYNGjTgxhtvZNq0adhs6hVV1eQ5XOT8NmF/UICNvXt2kpGWgq9fAM3bdPZwdlVfuyZ12HognrPnskjLtBPkX/7nuMlkYtiwkXzwwbusXLlMRTYRkUpQ6iLbxx9/zEcffcT8+fMJPe8N/MqVK7n//vvJy8sr3PbRRx+xYMGCIu1ExL1yjh/j7Oy3yUuIB5OJsPHXEDpmHCbz/3qb/feznfx6PKlcx5nz8GD1YBMRkUo3Y8YMZsyY4ek0pJQKerF5e1nw9rLw8+oVALTv0ger1cuTqVULAX5etG1Sh/3Hkzl8KsVtK7gPGzaCDz54l19+2Uh6ehqBgUFuiSsiIiUr9TvnlStX0qhRoyKFM4fDweOPP47FYuFf//oX33//PX/+8585c+YMs2bNqpCERWo7w+Ui6cclxPzrOfIS4rGGhtHokb8SNm5CYYEtI8PO1OdXlrvA9t6jQ1VgExERkUsqWPQg0M8Lp8PBhnU/A9Cx+wAPZlW99OkQCUD06bQLrmR6uZo2bU7z5i1xOBysWfOzW2KKiMiFlbon25EjR5g4cWKRbZs3byYpKYmZM2dy7bXXAtCqVSsOHDjA6tWr+etf/+rebEVqOUdqKrHvzyXr1z0ABPToScRtd2Lxz5/I1uUyuPeV1eTYy78y1XuPaql3ERERKZ2033qyBfnbOLR/J+npaQQEhdCsVQcPZ1Z9tGsWip+3laxcB6fiM2gSGeiWuEOHDufo0SOsWLGMMWPGuyWmiIiUrNRdVFJSUoiMjCyybePGjZhMJkaMGFFke/fu3Tl79qx7MhQRADL3/sqJZ54g69c9mLy8qDfldqL+cE9hgW355hjuenFVuQtsZlRgExERkctzfk+2nVvyVxXt1K0fZrPFk2lVKxazidaNQgA4dDLFbXGHDs1/r7Zjx1aSk8s3ykFERC6u1EW2unXrkpiYWGTb1q1b8fHxoW3btkW222w2vLw094KIOxgOBwlffs7pl/+DMy0NW/0GNH78aUIGDcFkMgEw9fmVfLrqSLmPZQbmqsAmIiIilyk9M78nm68N9uzIX5CpS08NFb1cbRrXAeDsuSwysvIu0bp0GjZsRNu27XA6naxevdItMUVEpGSlLrJ17NiRb775hoyM/FUKDx8+zJ49exgwYABWa9FRp0ePHi3W662iREdHc+edd9K1a1f69evHiy++iN1ur5Rji1Q0e3w8J1/4J8lLFwMQPHgojR9/Cu8GDcjKyuOvb69m6vPuuVkKDfBSgU1ERETKJD07vyCUdHofOdlZhNWtR5Pm7TycVfUT5G8jKswPgMOnU90Wd+jQkQCsWLHMbTFFRKS4Us/Jds8993DDDTdw1VVX0bJlS/bu3YvJZCpx1adly5bRp08ftyZaktTUVG6//XaaNm3K66+/TlxcHM8//zw5OTk8+eSTFX58kYqUtnkj8R99gCsnB7OfHxG3TyWwR08AHn5jHUkZ7ismD+sWyS1XtXdbPBEREak9HE4XWTkOAI7v/wWA/gOHYDabwVn+eWJrm1YNgzl7Losjp1Lp0iIMs9lU7phDhgznrbdeZffunSQkxBMe7p7VS0VEpKhSF9natGnDBx98wKxZszh58iRdunRh2rRpdOzYsUi7zZs34+vry6hRo9ye7O999tlnZGZm8sYbbxASEgKA0+nkmWeeYebMmURERFR4DiLu5szO5vTcd0hdlz+fiW+r1kTeNZNsrwDufnEluW6+Vx3VqxETh7Zyb1ARERGpNdJ/W/TAanJweN9WAAYMGo7Tk0lVY40iAvD2spCd6+B0YiaN6gWUO2ZERASdOnVhz55drFq1gokTb3ZDpiIi8nulLrJB/oIGc+bMuWib3r178/3335crqdJas2YNffv2LSywAYwePZqnnnqK9evXc91111VKHiLukn3iOEdnzyLnzBkwmQgdO57AkWO4+7V1uGkl9yLmPDwYq7XUo8ZFREREiknNzB8q6kg+RJ49l7DwSFq2bsvB4ymeTayaspjNtGgQxL7jyRyKSXFLkQ3yF0DYs2cXK1cuU5FNRKSCXFaRrao5evQo119/fZFtQUFBhIeHc/To0XLFrq2FB4vFXORfqRyGYZD004/Ef/E5hsOBtU4dGsy8m7e3Z7P71XUVcswPHx9eIXGrMz3/PUvn37N0/kWkrNJ+W/Qg7fQuALpeMaBwcSYpm9aNQth3PJnTiZmkZ9kJC/Ytd8zBg4fy+uv/Zd++Xzlz5jT16zdwQ6YiInK+al1kS0tLIygoqNj24OBgUlPLPlGo2WyiTh3/8qRW7QUFlf+FXEonLzWVw6+9SfLWbQCE9r6Clvfew8RnV+GogO5rjcK9eevRih/OXZ3p+e9ZOv+epfMvIpcrLdOOMy+HxFN7Aeh2xUAPZ1T9BfnbqF/XnzOJmRyMSeHKTuX/2xwWVpdu3XqwbdsWVq5czq233u6GTEVE5HzVushWUVwug7S0LE+n4REWi5mgIF/S0rJxaqLaCpe5bx+n58zCkZKCyepF1OTJhF89museX+z2Y5mBWQ8PxsfHSnJyptvj1wR6/nuWzr9n6fyXX1CQr3oCSq2UlmknM24vLqeDuhENiGrY1NMp1QhtG4dwJjGTI6dT6dXOPXNNDx06gm3btrBq1TIV2UREKkC1LrIFBQWRnp5ebHtqairBwcHliu1w1O43GE6nq9afg4pkOByc++5bkpYsAsPAFlWf0Dum8/A3x7FvcH+B7Y0/DcDPzwvQc7s09Pz3LJ1/z9L5F5HLYRgGaZl2Ms7uBqBTdw0VdZf64f4E+HqRkZ1H9JlUerQt/4qgAwcO5r//fYHDhw9x4sRxmjRpWv5ERUSkULX+uLV58+bF5l5LT08nISGB5s2beygrkYvLS0jg5Iv/ImnxD2AYBA8cxIeNxvDAF8ewO9w7PLRekJn3Hh1aWGATERERcaccu5PsrHSyEg8D0LF7Pw9nVHOYTSZaN8rvOLDveDKGUf77xODgEK64og8AK1cuK3c8EREpqloX2QYOHMiGDRtIS0sr3LZ06VLMZjP9+ukFXqqe9C2/cOLvT5JzNBqzry91p/6Bx8404XhSrtuP1TQygOf/ONjtcUVEREQK5Pdi2wOGi8gGzQiPaOjplGqUlg2DMZtNnEvN4URs8RE8ZTFs2AgAVqxY5pbCnYiI/E+1Hi5600038dFHH3HPPfcwc+ZM4uLiePHFF7npppuIiHDPvAUi7uDKzSX+s09IW7sGAO9mLZhl6UrcGvfP/deuUTD3Xd8FH59q/estIiIi1UBalp30MzsA6NxTCx64m4/NSrPIQKLPpLFm1xk6Ngsrd8z+/Qdis9mIiTnO0aNHaNGilRsyFRERqOZFtuDgYD744AOeffZZ7rnnHvz9/bnhhht48MEHPZ2aSKHckzGcnf029tizYDKxM7ILP5k74nJzR9JX/tiPoCBvt8YUERERuZjYs2fIST4BmOjcY4Cn06mR2jQJIfpMGjsOJZCWZSfQt3zTgPj7B9C795WsXfszy5f/pCKbiIgbVesiG0CLFi2YN2+ep9MQKcYwDFJWrSDx888wHA7sPgF8FdqXE35Rbj3OP+/oRWRkgFtjioiIiJTGkb2bAIho1IagkPL3spLi6gb7Eh7iQ0JKDmt3neHqPk3KHXPYsBGsXfszK1b8xPTpd2M2V+tZhEREqoxqX2QTqYqcGRnEznuXzJ35wyeO+DdkUb0rybb4uO0Y568YKiIiIlLZDMPg7JFfAGjbtb+Hs6nZ2jUNJWHnGVbtOM2oXo0xm8u3gmu/fgPw8/MnNvYse/bsokuXbm7KVESkdtNHFiJulnVgPyeeeYLMnTtwmswsq3sFX0YOcVuBzcuEVgwVERERjztz8hg5aXFgttClhxYdq0jN6wfh52PlXGoOu44kljuet7cPgwcPBeCnn5aWO56IiORTkU3ETQynk8Rvv+bUSy/iSE7mnFcQHzYczbaQdmAq36eNBV67tz+z/2+oW2KJiIiIlMcvG1YCEFCvHWF1gj2cTc1mtZi5smP+lCPLtp50S8wRI0YBsGrVcux2u1tiiojUdiqyibhB3rlEjj//T5J++A4Mg92BLZjXaAxx3u6bm+S9R4cSEGBzWzwRERGRsnK5XPy6Yx0AES2uwOSmDxTlwgZ2jcJsMnEgJoWYuPRyx+vatTvh4fXIyEhn06b1bshQRERUZBMpB4fDxbIPvmX/Y38l71g0uSYvFkYMYHFEP/LM7hnO+d8/XMl7j6r3moiIiFQdv+7ZSWZaEmarD42ad/Z0OrVCnUAfrmhbD3BPbzaLxcLw4SMBDRkVEXEXLXwgcpmSkrJ5eM5GrC4HwxK30i3tEABnvOuyMHIAqV6BbjlOgDe89qCKayIiIlL1rFrxIwABkR0JDdEq55VlxBWN2Lw/js374rhhcEuC/cs3ymHkyNHMn/8xGzeuIz09jcDAIDdlKiJSO6nIJlIKLpfBun2nmfdDfkGtbm4yE+LWEm5PAWBjSAfWhnXDZXJP59BZDw3CZrO4JZaIiIiIO9ntdtat/RmAgAbdCNZ0FpWmRYNgWtQPIvpMGqu2n+KaAc3LF69FK5o3b8nRo0f4+eeVjBt3jXsSFRGppVRkE7kAh8PFd+sO8cOmM//baBh0TTvEsMSteBlOMiw+/BDRn+N+9d1yzNfu7U+zZmEkJ2ficLjcElNERETEnTZtWk9GRjpWn2B8Q5sREuDt6ZRqlRFXNCJ64V5+3nGaMX2b4GUt3wezI0eOYtasN/jppyUqsomIlJOKbCK/k5aWy8Nvr8dhFN3u48xldPxG2mTGABDtV59F9fqRZfUt9zH/M6MvoaG+WK2aJlFERESqtoL5uwKiumA2mQnyd888tFI6PdqEExrkTVJaLpv3xdO/c1S54g0bdhWzZ7/Jrl07iI09S2Rk+eKJiNRmKrKJACkpOfzf7A3kGSXvb5gdx7i4tQQ7snBi5uew7mwJaQflXEnLCszRogYiIiJSTaSnp7Fhw1oAAht0JdDPC4tZHxJWJovZzLDuDfni52iWbT1Jv06R5VrdNSIigq5du7NjxzaWL/+RW2+9w33JiojUMiqySa2VlpbLY3PWk+24cBuT4eLK5D30S9qNGYMkr0AWRgwkzies3Md/7d7+BGgOExEREalGVqz4iby8PMKjmuAdVJ9gDRX1iIFd67Nw/TFOxmdwICaFdk3qlCveyJGj2bFjGz/+uIRbbrm9XEU7EZHaTEU2qVUu1WPtfIGOTMbFrqNxThwAvwY256fw3tjN5RsS8eJdfahb169cMUREREQ8YcmSRQA0aXclKUCIPjD0CH8fL/p1imLV9tMs23Ky3EW2QYOG8vLLL3LixDEOHz5E69Zt3JSpiEjtoiKb1Hgul8GmA2eZ+92BUj+mVUYMV8dvwNdlJ9dk5afw3uwNalGuPFrX9+XR2/qWK4aIiIiIpxw/foz9+/disVgIqN+VlCRDPdk8aHiPhqzafppdRxKJTcoiMrTsH+IGBATQr98AVq1awdKli1RkExEpI02gIDXa+l1nuOvFVaUusFlcTkYkbOb62J/xddk56x3G+43GlqvA1rtNOLMeGqQCm4iIiFRrS5fm92Lr06cfSVn5K1oGqyebx0SF+dOlRRgGsHTziXLHGzVqDADLli0lLy+v3PFERGoj9WSTGsVud/LBkj1s3J902Y8Ns6cwIXYN9ewpAGwOac/qsG64TJe/LHq7RsHcd30XfHz0KyYiIlJWS5Ys4bvvvmPv3r2kpaXRpEkTpkyZwvXXX685oyqZ0+nkp5+WADB46CgWbMuf1DbYX0U2TxrTtym7os+xfk8s4/s1IzTIp8yxrriiD2FhdTl3LpENG9YxaNAQN2YqIlI7qAIgNUJGhp0/v7WOPFcZHmwYdEk7zPDELXgZTjItPvxQrx/H/BtcVhgfLzPP3dmb0FDfMiQhIiIivzdv3jwaNGjAo48+Sp06ddiwYQNPPPEEsbGx3HvvvZ5Or1bZuvUXEhMTCA4OpmGLLrBtD4F+XlgtGhjjSS0bBtO6UQiHTqbw05aT3DSsVZljWa1WRo4czfz5H7FkyfcqsomIlIGKbFKtpaXl8sBb68v8eG+nnVEJG2mXkd/F/phvFD9E9CfTWrpC2ZhejZkwsDlWq24wRURE3O3tt98mNDS08Pu+ffuSkpLC+++/zx//+EfMZr3+VpYlS34AYPjwq4hPsQMQEqj52KqCMX2bcOhkCqt3nmHslU0J8C37Il1XXz2O+fM/YvPmjSQmJlK3bl03ZioiUvOpyCbVjsPhYvGmo3y7LqZccRpkxzM+bi3BjkycmFgT1o3NIR3gEsNP1GNNRESkcpxfYCvQrl07Pv/8c7KysggICPBAVrVPeno669atBmDUqLFsOZEJQB0telAldGwWSuOIAGLiMli+9STXDGhe5lhNmjSlQ4dO7N27h59+Wszkybe5MVMRkZpPRTap8lwug+2H45m3aC9Z9vLHMxku+iT/yoCkXZgxSLYG8F3kQM76XPiTOhPw7xl9VVgTERHxsG3bthEREVGuAltV6YFu+W2opaWKD7lcvXo5drudFi1a0r59O77bsR2A0CAfLObiH06aTSZMJhNmC1icJX94eak21TLGbx/U5vewdJUtxgXaWMwmTGYTVqsJwyi+f1y/Zrz59R5WbDvF2H5N8bGV/W3e2LHj2bt3D0uW/MCUKbfXyvkPq8vvppSOrmfNUtWvp4psUiXl5Dh485ud7D2R5ta4AY4sxsWto0l2LAB7A5ryY70+2M0lT9rbt109bh/dDpvt8hc/EBEREffaunUrixcv5v/+7//KHMNsNlGnjr8bsyq/oKCq/SHejz8uBuCGG64nNDSAs4lZAETW9cfPr3hvNl8fK1arBV8fG1ZryRPmXqpNdYzh7e1FnsOFj49XmWNcqI2X1Yyvj42QEL8SHz+ibzO+WXOUM4mZbD6QwDWDWpbYrjRuuOEaXn31JU6cOE5MzBG6du1a5ljVXVX/3ZTLo+tZs1TV66kim1QZdruTj3/ax7pfEyokfovMU4yJW4+fKxe7ycqy8F7sCWxRbHjouD5NGNe/WZX5lFtEREQgNjaWBx98kN69e3PbbWUfwuZyGaSlZbkxs7KzWMwEBfmSlpaN01mW1Zsq3okTx9m1axcWi4UBA4Zy/GQSKRm5mAA/m4WsrNxijzEZLhwOJ9k5dux2Z4lxL9WmOsbIzc3DbLGQk5OHy+UqU4wLtbF5WcjOsZOSYmAYJYZgdO/GvLtoP1+vOsKV7SPwKvO9rIlBg4bw449L+Oyzz2nSpOyLKVRX1eF3U0pP17Nm8dT1DAryLVXvORXZpEp45Ytd7I4+VyGxLYaTIYnb6Jl6AIA4Wx0WRg4kyRYM5A8FHavCmoiISJWVlpbG9OnTCQkJ4fXXXy/3ggcOR9V6k+V0uqpcTgV++OF7AHr37ktQUB32HksCILyOL2azCXsJS7u7DAPDMHA5wekquSJ0qTbVMoZhYAZcLleRtu7Iw+kyMFwGDkd+u5L0bh/B12uOkpyey5qdpxnUtUGJ7Upj9Ohx/PjjEpYt+4l77nkQHx+fMseqzqry76ZcPl3PmqWqXk8V2cRj7HYnnyzbz9o98RV2jFB7KhNi1xBhTwZgS3A7fq7bHafJwh/HdaB7u3qYS5hLRERERKqGnJwcZs6cSXp6OgsWLCAwMNDTKdUaDoejcFXRUaPGAnAyPgOA+mFVa8itgNVi5qorGvHZyiMs2RRD/85RWMpYkO7atTuRkVHExp5lzZpVjBw52s3ZiojUTOq2I5XO5TJ49oMt/OG/qyuuwGYYdEo7wh0nFxFhTybL7M0XUUNZEX4FA7tG8d6jQ+nZIUIFNhERkSrM4XDwwAMPcPToUebOnUtERISnU6pV1q9fS1LSOUJDQ+nffyAApxJ+K7KFq8hWFQ3sWp8AXy/iU7LZtDeuzHHMZjOjR+cXVhcv/t5d6YmI1Hgqskml2rw3lrteXMWxs+kVdgxvp51xcWsZE78Bm+HguG8kHzQbR8fh/Znz8GCmjO5YYccWERER93nmmWdYtWoVf/jDH8jIyGDnzp2FX3a7G5Ycl4v67ruvAbj66vFYrfkDYAqLbHVVZKuKfGxWru7TBIDv1h/H6TIw/bZy6eWuEjp69FhMJhPbt2/lzJnTFZGuiEiNo+GiUikcDhePzNpASkbF3hBH5SQwIXYtIY4MXJioM+4aRowbx8hyzt0iIiIilW/9+vUAPP/888X2rVixgoYNG1Z2SrXGmTOn2bJlMwBjx04AwOlycSYxE4AGdf05/dt/S9XhBHp1iGDJ5hMkpGSzascp+naMKtzv423FUspYkZFR9OhxBVu3/sKiRd8xffrdFZKziEhNoiKbVBiXy2B3dCLvLtpHZk7JKym5jWHQO2UvA8/twIKBNSyMqBl349ui7MuXi4iIiGetXLnS0ynUWj/8sBCAK67oTf36+RPoxyZl43Aa+NgshAb7qMhWxZhMJnJy8og+nUr7pqFs3hfHd+uO422zYjGb8LKaad80lAAfrwsunvB748df+1uRbSF33HEXXl5eFfxTiIhUbyqyidvZ7U5e+2on+06kVsrx/B3ZjI1bR7PsswAE9OxFxG23Y/HTMAYRERGRy+VwOFi8+DsAxo+/rnD7qd8WPWgQHoD5MoceSuXJc7ho0SCI3dGJZGTnsf9YEq0bh5QpVv/+gwgNDSMp6Rxr1/7M0KEj3JmqiEiNoyKbuIXD4eLHLSf4fv1x7I7SfTJWXiYT9PE6x5DYNbiy0zHZbNS76RaCBgy87DknRERERCTfunVrSEpKIjQ0jH79BhRuL5iPrVG9AE+lJqVktZjp2DyMLfvj2X30HC0aBIFXaQeKnhfHamXs2Al8+OF7LFz4tYpsIiKXoCKbXDaXy+DXo+dYvPk4p+IyyMlz4aqcuhpNIwJ4eFI3fG0mEr/6guRlP+ICbA0bETXjbrzr16+cRERERERqqO+++waAMWPGFS54AHDyt55sjcJVZPMEkyn/C0r+MPn3nzG3bhjM3mNJZOU4OHwqlc4t65bpuOPGXcPHH89jx45tnDhxnCZNmpYpjohIbaAim1ySw+Hip60xbDsQx9lz2eTkuSrt2Cbg2gHNGNW7CVZr/uIF9rhYYubMIvfEcQBChg6j7o2TMHvZKi0vERERkZro9OlTbN26GZPJxJgxE4rsK+jJ1lA92SqdxWLCbDaTnu0ASv5022w24SryGDOdmoexeV8ce46eo32z0DIdOyIikj59+rFhw1oWLvyaP/3poTLFERGpDVRkk0Iul8Heo+c4EnucfUcSSM7IJTndTm4lFtXON7JnA24a3qbItrSN64n7+COM3BzM/v5E3jGNgG7dPZKfiIiISE1T0oIHAJk5eSSl5QLQMDwA1wUKPVIxLGYT2XYH0SdTsTtKXlDMz8dKk6ggTOf1dGvZMJhfj54jM8fBgRPJ9GhTr0zHv+aa69mwYS1Lly5ixow/4uPjU6Y4IiI1nYpstZzLZXDgRDIrd5xk55FzuDxTTyvkZTEx7sqmRXquAbhyson7+EPSN20EwLd1GyLvmolXaNk+kRMRERGRovLy8li8+Hsgf1XJ8xUsehAW5IOfj5WMnLxKz0/yFzWw55VcZLN5mYtts5hNdG4Rxsa9cew8nMgNg1sS4HP5K4T26tWHyMgoYmPPsnLlMq6+etxlxxARqQ1UZKuFqlphDcDHy8Rr9w8qUlgrkHP8OGfnvE1efByYTISNv4bQMeMwmYu3FREREZGyWbduNcnJ+QseXHnlgCL7TsRp0YPqqkWDYH49lkR6Vh6rdpzihkEtLzuG2Wxm/PjrmDPnTRYu/FpFNhGRC1CRrZbZciCe9xfvJ8de8idgnjCiR31uHtG22HbD5SJ52Y8kfv0lOJ1YQ0OJmv4HfFu19kCWIiIiIjXb119/AcCYMeOLLHgAcCI2DYCmkYGVnpeUj9lsomuruqzddZYVW09x1RWNCfC9/N5sY8aM4733ZrN//14OHjxAmzbF799FRGo7dQWqRT5feZi3v/21yhTYWjcMYs7Dg0sssDlSUzn92sskfrEAnE4CuvegyZN/V4FNREREpAIcPHiAXbt2YLFYuOaa64vtPx6bDkATFdmqpaaRgYQF+ZBjd7Jo44kyxahTJ5TBg4cCsHDhV+5MT0SkxlCRrZbYvD+Opb+c9HQa+HiZuH5gc+Y8PJhHb+1Z4vDQzL2/cuKZJ8j6dQ8mLy/qTbmdqLvvxRKg4QkiIiIiFeHLLz8DYMiQ4YSHF50cP9fuJPZcFqCebNWVyWSiZ7v867pi2ymS0nLKFGf8+OsAWL78R9LT092Wn4hITaHhojVYwdxrK7afZMfhcx7NpU+Hekwd3b7EoloBw+Eg8duvSV66GABb/QZEzbwb7wYNKytNERERkVrn3LlEVq5cBsANN9xUbH9MfDoGEBJgIzjAu5KzE3dpGO5Py4bBHDmVysJ1x7jz6naXHaNLl240a9aCY8ei+eGHhdx8860VkKmISPWlIlsNVRXmXqtf149JQ1rRoVkoZrPpom3tCfHEzplFzrGjAAQPGkL4pJsx22yVkaqIiIhIrbVw4dfk5eXRoUMn2rfvUGx/4VDRCPViq85MJhPj+zXjvwt2sm7PWUb1bkxUmP9lx5g48WZeeOE5vvzyM2688aZi8/eJiNRm+otYAy1YeZgfK3loqNUCAT42osL8GNW7SakKawXSNm8i/qN5uHJyMPv5EXH7nQT2uKKCMxYRERERu93OwoVfA3DjjcV7sQGc0HxsNUbzBkF0a12XHYcS+WbtMe65tlOxNoZhXDTG8OFXMWfOWyQkxPPzzysYPvyqikpXRKTaUZGtmisYEro/JolzqbnEJmVyPDajQo9pMUNIgDctGgQzoFMU7ZqWvqB2PldODvGffkzahnUA+LZqTeRdM/EKC3N3yiIiIiJSghUrfiI5OYnw8HoMHDikxDYFRbamkUGVmZq4mcViwmw2M7p3U3YeSmTrgXj2Hk8qVjz18bZiuUgcb29vrrvuRt59dzaff/4pw4aNxGS6/PcCIiI1kYps1ZTLZfDDhuMs2XyC3DxXhR3Hz9uMr7cXdQK86d46nOE9G110XrXSyok5wdnZb5MXFwsmE6FjxxM2djwmy8Ve0kVERETEXQzDKFzw4Lrrbixx2F9unpMz5zIB9WSr7ixmE9l2BykZubRsGMzhU6l88tNBru7bpLBI5mU1075pKAE+Xhft0TZhwnV89NE8DhzYz65dO+jatXtl/RgiIlWaimzVgMtlcOhkCkkZOWRk5pGQks3a3WexO9xfXAvxt9GlTT16twmndaOQMvVQuxjDMEhZsYzELz/HcDiw1qlD5F0z8WvT1q3HEREREZGL27VrB4cPH8Lb25tx464psc3J+AwMA4L9bdQJ1KIHNUGew0WnFmFEn0nj7Lksjp5Jo1G9gMuKERJSh6uuuprvv/+Gzz//VEU2EZHfqMhWhRX0Vlu29SSZOY4KPVbfjhHcOaodPj5W6tTxJzk5E4ebi3iO9DTi3n+XzN27APDv2o3IO6ZhCbi8F3URERERKb8vvsjvxTZq1BiCgoJLbKP52GqmAF8v2jetw69Hk9h6IJ76df2xXOaH6xMn3sz333/D+vVrOXkyhkaNGldQtiIi1YeKbFVMQa+1HYcTWLv7bKWsDjqqVyMmDm1VocfI2r+Ps3Pn4ExNwWS1Ej7xJoKHDNP8DSIiIiIecObMadavXwPA9ddPumC747FpgFYWrYk6Ng/lyKlU0rPyOBSTQrumdS7r8U2aNKVv335s3LieL774jIceeqSCMhURqT5UZKtCth2M59Plh0lOz62U43lZzdw1th1XtI2osGMYDgfnvvuWpCWLwDCwRUYRNfNuvPVJl4iIiIjHfP75p7hcLnr16kPTps0u2O7omfwiW7MoLXpQ09isFrq2qsumvXHsik6kef0gbF6XNz/yxImT2bhxPUuWfM9dd828YI9IEZHaovwz2ItbbDsYz5vf/FopBTYvi4nx/Zry9kODKrTAlpeYwMkX/0XS4h/AMAgaMJDGTzytApuIiIiIByUnJ/HDD98BMHnybRdsl5mTx9lzWQA0b6AiW03UskEwIQE27Hkudkefu+zHd+/ek1atWpObm8t3331TARmKiFQvKrJVAS6XwafLD1f4cZpFBfLwTV15+8+DuWZAc7cvanC+9K2/cOKZJ8k5Go3Z15eomX8k8vapmL01Ya6IiIiIJ3355QLs9lzatetAt249LtiuoBdbvTq+BPnZKis9qURms4mebesBcDAmmdSMy/vA32QyMXHiZCD/eZWbWzkjckREqioV2aqAQydTKrwH21VXNOSJ26+gfdPQCi2uuXJzif3gPc7OegtXdjY+zVvQ5Km/E3hFrwo7poiIiIiUTmZmBt988wUAt9xy20Xnx40+nQpAi/oaAliT1a/rT4O6/rgM+GV//GU/fujQEYSH1yMp6RxLl/5QARmKiFQfKrJ5iMtlcOBEMpv2xbL3WFKFHSfQ14u7r+nApGGtK+wYBXJPniTm2adJW7sGTCZCrx5Lo0cew6tueIUfW0REREQubeHCr8nIyKBx46b07z/oom0LimwtNVS0xuvRNhyTKX812cMnUy7rsV5eXkyePAWATz75EIfDUQEZiohUD1r4oBIUrBiakplLiL836dl5fLbC/QscRIX50q1VOAG+XgT7e1Mn0JvWjUIqtOcagGEYpK5aQcLnn2E4HFiCQ4i6awZ+7dpX6HFFREREpPRycnJYsOBTACZPnoLZfOHP212GwdGz+cNFWzRQT7aaLiTAm1YNQzh0MoXPVx6hU/MwLJfxHmLs2Al8+OH7xMaeZdmypYwePbYCsxURqbpUZCuF3xfJLlS4KqndjsMJFb5iaKCvF7de1bpCFzG4EGdGBrHz3iVz5w4A/Dt3IeLOaVgD9YmniIiISFXy3Xdfk5ycRGRkFCNHjr5o2zOJmWTnOvH2stAg3L+SMhRP6taqLjFx6cQmZbFk0wnGXtm01I/19vZh0qTJzJr1Bh9/PI+RI0djtV74raZhGG7IWESk6lGR7RK2HYwvViSrE+jN5OGt6NGm3kXb+ftYycxxX3dpP28L3VrVpW2TUDKz8wj0s1Vab7WSZB08QOzc2TiSkzFZrdS9YSIhw0ZcdG4PEREREal8ubk5fPrpRwBMmXLnRQsg8L+hos2iArFcpMeb1BzeNgt9OkTy847TfLf+OFe0q0dEHb9SP/6aa67nk08+5OTJGFasWk6/AcMu2NbH24rFHUmLiFQxKrJdxLaD8bz5za/Ftien5/LmN79yz7Ud6dGm3gXbuaPA5uttoX+nKLq1CvdYMe33DKeTcz98R9IP34Fh4BURSdTMu/Fp3MTTqYmIiIhICb777luSks4RERHJqFFjLtk++rSGitZGLRoEEXsukwMxKXy49CB/vqkr5lJ+gO7n58/EiTfz7ruzmff+OwQ36IzTVfyxXlYz7ZuGEuDjpR5tIlLj6GOpC3C5DD5dfviibeYvP4zD4bpku/K4ZWRrbh7emrZN6lSJAlveuXOc/PfzJH2/EAyDoH4DaPLE0yqwiYiIiFRRubm5fPrphwDceusdeHl5XfIx0Wd+W1lURbZaxWQyMXFYK2xWM/tPJLN866nLevwNN0wiKCiYUydj2LLxZ+x5zmJfeQ5XBWUvIuJ5KrJdwKGTKZecRy0pPZeV209V6HxroQE+FRb7cqVv28qJZ54g58hhzD4+RE7/A5F3TsPsU3VyFBEREZGivv32S86dS6RevQiuvnrcJdtnZOdx9lwWAC3qa57d2iY8xJdJw1oB8OXP0ZyKzyj1Y/39A7j55lsBWLFoPk6nVhoVkdpFRbYLSMksXeEsPiW7wnII/W2+NU9z2e3EffQBZ99+A1dWFt5Nm9H4yb8T1LuPp1MTERERkYvIzMzg44/nAXDHHXeVqhfbwZgUAKLC/Aj0s1VgdlJVDenWgC4twnA4Xcz+fi95DmepH3vddRMJDgnhXEIsu375ueKSFBGpgqptkc3pdPLOO+9wyy230Lt3b3r16sWUKVPYunWrW+KH+HuXql29EF+3HK8kNw9v5fEhormnTxHz3DOkrl4FQJ1RV9P40b9hq1fvEo8UEREREU/7/PP5pKam0rhxk1LNxQZwICYZgLZN6lRkalKFmUwm7ry6HUF+XpxOyGTekoOlnj/Nz8+PiZOmALBq6efk5dkrMlURkSql2hbZcnJymDNnDh06dOCFF17gP//5D8HBwdx2221s3Lix3PFbNwqhTuDFC22hgd4M7d7wku0uV2igd+GiCp5iGAYpP68k5rlnsJ85jSUoiAYPPkz4DRMxXWI1KhERERHxvJSUFBYs+BSAadNmXnJF0QIFRbZ2jVVkq82C/G3MGN8Bs8nExr2xLNkcU+rHjhl3HcF16pKanMAva5dUYJYiIlVLta2W+Pj4sHz5coKD/zcZa79+/Rg7diwffPABffv2LVd8s9nE5OGtSlw1tMDNw1thtZov2c7fx1pkpdHQQG8mDWtJoK+NlMxcgnxtYIK0LDsh/t4eX0U0Lz2dU2+8Qfq2/F6Bfh06Ejl1OtZgTXwrIiIilefEiRO8++677Nq1i8OHD9O8eXN++OEHT6dVbXz88ftkZWXSqlUbBg0aWqrHpGXaOZ2QCUCbxiEVmJ1UB+2bhjJ5RCs+/ukQX/0cTWSoH91bh1/ycd7e3owYO5kvP3qNNT99Sfc+w/D1C6iEjEVEPKvaFtksFkuRAlvBtjZt2hATU/pPWS6mR5t63HNtRz5dfrjI4gahgd7cPLxVYU+zS7Xr1iqcQydTSMnMrRJFtIvJOnSQI3NmY09MBIuFutfdQJ0RV2EyV9tOjyIiIlJNHT58mNWrV9OlSxdcLleph6sJnDp1kq+//gKAmTP/iLmU93IFvdgahgdoPjYBYGj3hpxOyGTVjtPMWvgrf7y2E11b1r3k47r3GcKa5d8SfzaGtcu+ZuSE2yohWxERz6q2RbaSOBwOdu3aRY8ePcody2rNvxHp3SGSK9pFcDAmmZQMOyEBNto0rlOsSHapdh1bhJU7p4pkuFwkfv8dCd9+A4aBLSKCBn+4G99mzT2dWq1isZiL/CuVS+ffs3T+PUvnX6qioUOHMnz4cAAeffRRfv31wiMHpKjZs9/E4XDQu3dfevUq/QiPA78tetC2SUjFJCbV0s3DW5GeZWfrwQTe/HoPf7ymI90u0aPNbLYwYvwUPpn9Dzat/oFeA0YREqp5nUWkZqtRRba5c+cSFxfHHXfcUa44ZrOJOnX8i2y7Mqx03ZtL264qyU08x6GXXyXt170AhA8eSPOZM7D6VdyiDnJxQUE6956k8+9ZOv+epfMvVUlpe19JUbt27WD16pWYzWb++Mc/XdZj95/4bT42LXog57FazPnzs/2wj1/2x/PmN78yaVhLhvdoiMl04RE6rdv3oGnLjhw/8is/ffcRE+/4cyVmLSJS+apUkS09PZ34+PhLtmvUqBE2W9Hu6+vXr+f111/nj3/8Ix07dixXHi6XQVpaVrliVBfp27dx5t25ODMzMfv4UP/2O2hy9QjS0rJxJmd6Or1ax2IxExTkm3/+nS5Pp1Pr6Px7ls6/Z+n8l19QkK96AlYTBSMWPK0iepC6XC7eeutVAMaNm0CrVq1K/djk9FzikrIwmaB9s9ALnieTCUxmE5bfvn7PbDJhMpkwW8DiLLkAc6k21TLGb8Wm/OKwq2wxPPyzWMwmTGYTVqsJwyjaxmo1c/e1HbF57Wfd7rPMX36YmLgM7ry6LTYvS2G7858fVouZMTdM5a0XHubX7evoO3A0rdt1vuAxqgr17q5ZdD1rlqp+PatUkW3p0qU8/vjjl2y3ePFiWrRoUfj93r17ue+++xg7diz33nuvW3JxOGr2GwxXnp3ELxaQsnIFAN5NmhI14w/4NagPgNPpqvHnoCrT+fcsnX/P0vn3LJ1/qelKGrHgae7sQfrVV1+xf/8+/P39efjhhy7rZ911NAmAFg2CaRgVctG2dlcWvr42rF7F/174+lixWi34+tiwWkv+e3KpNtUxhre3F3kOFz4+XtX2Z/GymvH1sRES4lfifoBHbruCNmuO8v4Pe1m/5yzHY9O4b2I3OjT/3/Q45z8/WrZuR5+BV7Fx9RIWf/0enf7++iWPUVWod3fNoutZs1TV61mlimw33ngjN95442U95sSJE0yfPp1u3brx3HPPVVBmNUvumTOcnf0W9tOnAKgzchR1r7sBUymXdRcRERGprqrSiAV39yBNS0vjP//5DwBTp07HYvEl+TJGJmzacxaA1o1CLvo4kwmyc/LIzrZjz3MW32+4cDicZOfYsduL7y9Nm+oYIzc3D7PFQk5OHi6Xq0wxPP2z2LwsZOfYSUkxuNg6I4M6RxIeaGPWwl85nZDJo2+uY2iPhkwa2hI/H2ux58eQUTex45fVnI6JZs3yxbRudMslj+FJ6t1ds+h61iyeup6lHbFQrasq8fHxTJ06laioKF577TW8vLwu/aBazDAM0tauIf6zTzDsdiyBgUROnY5/p86eTk1ERESk0lS13pru6kE6e/bbpKSk0KxZc669duJlxXS5DHYdSQSgU7PQiz7WZDJhuAycv30Vi2UYGIaBy0mJ+0vTplrGMAzM5A/ZPb9tdfpZnC4Dw2XgcBiXXM23daMQnrurN5+vimbNrjOs3HaKHYcSuH1UW1o0DC7y/PDxD2LwqEks/eZ9Fn/zATdcczX+tvAqv2KwenfXLLqeNUtVvZ5VcxBrKeTk5DB9+nSSk5O55557OHz4MDt37mTnzp3s27fP0+lVOc6sTM7Ofpu4D9/HsNvxa9eBJk8/qwKbiIiISA1w6NBBFi78CoAHHvgL1sscoXD0TBoZ2Xn4eVtp0SC4IlKUGsjPx4s7RrflLzd1JTzEh+T0XF75YhcfLNlPdq6jSNveA68mon5TsjLTefedNz2UsYhIxaq2PdkSExM5cOAAAHfffXeRfQ0aNGDlypWeSKtKyo4+wtk5b+M4dw4sFupecz11rhqFSSt2iYiIiFR7DoeDf//7H7hcLoYNG0m3bj0uO8au6PxebB2bh2KtopNJS9XVrmkof5/Wm2/XHuWnLSfZeiCBPdFJ9GpXj2b1gwCwWKyMmzSTuS8/xrIfFzF+7Hi6dOnm4cxFRNyr2hbZGjZsyMGDBz2dRpVmuFwkLVnEuYXfgMuFV91wImf8Ad/mLS79YBEREREPy87OZvXq1QCcPn2ajIwMli5dCkCvXr0IDQ31ZHpVxpdfLuDgwQMEBARy770PlClGwVDRri3rujEzqU28vSxMGtqK3u0jmfvDPs4kZrJ291lOJ2bSq309bFYLjZu1pVf/q/hl3Y/85z/P8+67H2Gz2TyduoiI21TbIptcnCMlmbNz55B9YD8Agb36UO/W27D4Vf1VfEREREQAzp07x/33319kW8H3H374Ib179/ZEWlXKmTOneffdWQDcc8/9hIVdfpEsMTWbUwmZmEzQ8bwVIqV2Mpnyv8BU4v5LzaPWLCqIRyZ344OlB9h5KJGjZ9KIT85mSPcG1An0ZtQ1t3Po1184ceIYH3zwLtOn333ReCIi1YmKbDVQxq6dxL4/F1dGBiabjXq3TCHoyv6YTCW/UIqIiIhURRq5cHEul4sXX/wHubm5dO/ek6uvHlemOLujzwHQqkEwAb5aSKw2s1hMmM1m0rMdQMnFNB9vK5ZLxjHTo009Iur4snbXWTKy81iy6QT9O0fRsmEI9/zpYf7x97/x6acfMnDgYNq0aef2n0VExBNUZKtBXHl5JH71OSnLlwHg3agxUTPvxhYZ5eHMRERERMTdvvnmC7Zv34q3tzcPP/xYmT9Q3XUkv8jWRUNFaz2L2US23UH0yVTsDmex/V5WMx2ahRLg48WFOrSd/zSsV8ePsVc2ZfWuM8Sey+LnHWfIynUw5aohDB06nJUrl/PPf/6duXM/xMtLBV4Rqf5UZKsh7LFnOTv7bXJPxgAQMnwEda+fiFkvViIiIiI1zokTx3n77TcAuPvuP9GwYaMyxcnKyWP/iSQAOqvIJr/Jc7iw5xUvspWmp5vZbMJ13vfeNgvDezRky4F4Dsak8Mu+eIL9vXnggb+wbdtWjh2L5r335jBz5j0V88OIiFQiFdmqOcMwSNuwjvhPP8bIzcUcEEDknXcR0KWrp1MTERERkQrgcDj45z+fwW7PpWfP3lxzzfVljrX1YAIOp0GDcH8a1PV3Y5ZSE12qpxuAn4+VJlFBmM6b081sNtG7fQT+Pla2H0pk2ZaT2POcPPTn/+OpJx/j008/pFevPmVaGVdEpCrR+tzVmDM7m9h3ZhP3/rsYubn4tm1H06efVYFNREREpAZ777057N+/l4CAQB599HHM5rLf0m/aGwtAn/YR7kpPaoGCnm4lfTmcrgs+rmPzMPp3jsIErN55hhPZ9bn66nEYhsFzzz1FWlpq5f0QIiIVQEW2air76FFinnmS9F82gdlM2LXX0/Chv2ANqePp1ERERESkgvzyy0Y+/ngeAH/5y2PUq1f24lhyei4HY1IA6K0im1SStk3qcNvotphMsGbXWcLajaNhw0YkJMTz4ov/vOTqpSIiVZmKbNWM4XKRtGQxJ1/4B3mJCVjDwmj0yGOEjRmHqRyfYoqIiIhI1ZaYmMBzzz0NwDXXXM+QIcPLFW/zvjgMoFXDYOoG+5Y/QZFS6tm2HtPHdsBkgo37k+g+YhpWq5U1a1bxxRefeTo9EZEyU1WmGnGkpnD6lZdI/OpzcDoJ6HkFTZ76O74tW3k6NRERERGpQHl5eTz99F9JSUmmRYuW3HPPA+WOuWmfhoqK5/TtGMldY9pjAvbF+XDF0MkAvP32a+zevdOjuYmIlJWKbNVE5q+7OfH0E2Tt24vJZiPitjuJmvlHLH6aoFZERESkpnv99ZfZvXsX/v7+PPPMv/D29i5XvDOJmcTEZWAxm+jZtp6bshS5PH07RjJ1TDtMQLylHS069MXpdPLUU38lMTHR0+mJiFw2FdmqOMPhIOHzzzj9yn9xpqdja9iIxo8/TfDAQZhMpksHEBEREZFq7YcfvuXbb7/EZDLxxBN/p3HjJuWOuXrnGQA6NQ8j0M9WbL/JZLrIV7kPL7WcyVTwZaJ/5/pMHdMes8mE0WAUdeo24Ny5RP72t7+Qm5vj6VRFRC6LimxVmD0ulph/PUfyT0sBCB4yjMZ/ewLv+vU9nJmIiIiIVIbt27fy3/++CMDUqTO48soB5Y6Znetg3Z78ItuQ7g2K7XcCGTl5F/zKzHVw4fUjRS7OYjFhNptJz3YUPqe6tq7L5JGtsVi9CexwM96+/uzfv5fnn39OCyGISLVi9XQCUrK0jeuJ+/gjjNwczP7+RN4xjYBu3T2dloiIiIhUkmPHonn88UdwOBwMGTKM226b6pa4G36NJTvXSUSoHx2ahRbZZzKZyMnJY9/xJPIcJZfS/HysNIkKwoS6tMnls5hNZNsdRJ9Mxe5wFm739bbSv0sUa3dBWOfJnN3yHitW/ETDho2YNm2mBzMWESk9FdmqGFdONnGffET6xg0A+LZuQ+RdM/EKDb3EI0VERESkpkhMTOSRRx4kIyODTp268Ne/Pu2WqUJchsHK7acAGN6jIeYLxMxzuLDnOUvcZ/PSYBgpv5KeY82ignA6DTb+CnU7TCBhz9d88MG7hIWFcc01N3goUxGR0lORrQrJOX6cs3PeJi8+DkwmwsZfQ+iYcZjMupERERERqS1SUlL485/vJS4uloYNG/HPf/673AsdFNh3PImz57LwsVno1ymqWOFO862Jp7VsGIy/rxc/W8w4slNJPrKCl1/+N8HBIQwZMvyy412sOK2hqCLibiqyVQGGy0Xysh9J/PpLcDqxhoYSNf0P+LZq7enURERERKQSZWRk8PDDf+LYsaPUrRvOf/7zGsHBIW6L/9MvJwHo3T4Cp2GQkZNXZL/ZbNJ8a+JxTSIDufeGTrzznRmnPZO0mE38/e9PYrN5069f6ecldAI5v3uOn8/H24rFDfmKiBRQkc3DHGlpxL73Dlm/7gEgoFsPIm6/E0tAgIczExEREZHKlJGRwV/+cj+HDh0gJKQOL7/8JvXrF1+YoKwOnUzh12NJmM0mGoT7s+tIYrE2mm9Nqorm9YP5+7TevFnHl/WLssg4u5u//u0RHvvbc4waMeySj7/U/IJeVjPtm4YS4OOlHm0i4jYqsnlQ5t5fiX13Ds60NExeXoRPupngQUPcMt+GiIiIiFQfqakpPPzwnzh48AABAYG89NLrNGnS1G3xDcPgq9XRAPTtEImfj1eJc65pvjWpSuoE+vB/t/Tg6waPMG/OC2Sc3cO//vE42w7FM/2Wa6gX4nvJGBebX1BExN1UZPMAw+Eg8duvSV66GABb/QZEzbwb7wYNPZyZiIiIiFS2hIQEHnjgXo4diyY4OIT//vcNWrl52pBfjyVx+FQqVouZUX0acyI23a3xRSqK1WJm4rDW9Gr/Eo889iixR7fz4+evsnP/Sfr0H0HnlnXp2CyUiFC/Cy7kISJSWVRkq2T2hHhi58wi59hRAIIHDSZ84s2Y3TSZrYiIiIhUH4cOHWLGjBnExcURFlaXl19+k6ZNm7n1GK7zerEN69GQkABvTqAim1QvTaNC+OSd1/nbU0+zad0y4nZ/ybrcDH49NgiTyYS3l4X6df0JD/GhTqA3dQJ98PG2kJiSg5fVhJ+3FYtFPTVFpGKpyFaJ0jZvIv6jebhycjD7+RFx+50E9rjC02mJiIiIiAds2bKZv/3t/8jIyKBx4ya8+OIrbp2DrcCaXWeIicvA22ZhTN8mbo8vUlm8vLx44R/PMWtWBPPnf8y5g0vxM6Xh23wsuXlw7Gwax86mXfDxvt4WQgK8CQnwpn5df5pFBRHg41WJP4GI1HQqslUCV04O8fM/IW39WgB8WrYiavpMvMLqejgzEREREalshmHw2WcfM3v2m7hcLrp06co//vFvgoKC3X6spLQcvlh1BIBrBzQn0M9WbEVRkerEZDJx991/Ijw8gjfeeJmTBzbQySuTex98kkyHN0npuSSn55KSkUtiajYJydlk5jhwugyyc51k52Zx9lwW+08ks2LbKRqGB9CtVV16tAmnUb0AzY8tIuWiIlsFy4k5wdk5b5MXGwsmE6FjxhE2bgImixaLFhEREaltMjIy+Pe//8mqVcsBuOaaa7j//r9gsbi/N41hGHz040Gyc520qB/E8B6a/1dqjmtvmER4ZAP+9dwT7Nmzi0cfnsH/PfY0/br2AMBsNuFwGew5kkiu3YE9z0Valp2UDDtJaTkkpGSTnJbLqYQMTiVk8P2G4zSqF0D/zlH07xxFnTr+Hv4JRaQ6UpGtghiGQcqKZSR++TmGw4G1Th0ip83Ar207T6cmIiIiIh7w66+7+fvfnyA29iwWi4UHHniYadNuJyUlC4fD5fbjbdoXx67oc1gtJu64uh1ms3roSM1gMpnIycnDL7w1f/jLv/lkzvPEnY3hsUfuZ+jVExk6eiKB/j40iQrChCl/zjabhXCbL+EhvkAwNi8LLRsGE30qlW0HE9gdfY6T8RnMX36YL1YdoW+n+lzZoR6tGoZoQQURKTUV2SqAIz2NuPffJXP3LgD8u3Yj8o5pWAICPJyZiIiIiFS23NxcPvzwPT799EOcTieRkVE8+eSzdO3atcKGpp2Mz+CDpQcAGHtlUxrUVa8cqXnyHC5CwqKY/ucXWfTFHHZsXsmKRZ+xf/cWbp3+Z5pEdb7gYy0WE0H+3nRuGU7nlnXJzMlj64F4Nv0ay6mETNbuPM3anaepV8eXwV0b0K9TJIF+tkr86USkOlKRzc2y9u/j7Nw5OFNTMFmt1J14EyFDhmlsv4iIiEgttHv3Tl588Z/ExBwHYPjwq3joof8joAI/fM3IzuP1r3Zjz3PRvmkdLXYg1ZLJlP8Fxd9H/f6tlc3mzbW33EeLtl1Z9MUczpyM5qW//4kTk6bQqfdYoPiqohaziWy7g+iTqdgdTgBCArwZ1acJSWk5HDmdxoHjScQnZ/P5qiN8veYoV7QNZ0Dn+rRurN5tIlIyFdncxHA4OPfdtyQtWQSGgS0yiqiZd+PdqLGnUxMRERGRSpaQEM+sWW+wbNlSAEJDQ3nggUcYPHhohR43z+Fi1sJfSUzNoW6wD3+Y0BGLuXiBQaQqs1hMmM1m0rMdgFFsv9lsoqQB1p17DKBpyw4snP8Wh/dtY8En77P8p6WMuvZOWnfoWWLHhzyHC3ues8i2YH8bA7o2oGebumTnOtnwaywnYtPZuDeOjXvjqBPoTe92EfRuH0HjCC2WICL/oyKbG+QlJnD2ndnkROev3BQ0YCD1broFs7e3hzMTERERkcqUnp7OZ599zJdffkZ2djYmk4kxY8Zz9933ERgYVKHHdjhdvP3tr+w7nozNy8x913cuNrxNtQCpDkrqZXY+Px9r4XxrvxcUHMqtM/9G9P5f+OGLuZxLOMsnc/5J05YduWrCbTRo0qrUeXhZLXRvU4+rejXm6Jk0ft5xmi0H4klOz2XpLzEs/SWGqDA/urUKp0OzUFo1DMZqUVFbpDZTka2c0rf+QtwH7+PKzsbs60vElDsI7NXb02mJiIiISCVbs2YVzz//HBkZ6QB07NiZ++//M23aVPzCVwUFtp1HEvGymJkxvgOhwT5k5OQVaXehHkAiVVFJvcwAbF4XL2SZTCa69uzP6BFDmD17DutWfsfxI78y+6VHaN2hB4NHTaRtuw6XPL7F/L8edeF1fLlxaEuuGdicfceT2HYgnl+PJnH2XBZnz51g8aYTeHtZaNM4hA7NQmndMIQG4f4quonUMiqylZErN5f4zz4hbe0aAHyatyBq+h/wCg/3cGYiIiIi4gmLF/9ARkY6zZo1Z9q0mQwYMLhShpGlZdl56+s9HDqVitVi4qo+jcmxO9l1JLFY24v1ABKpafz8/Rl97R10v3IkKxfPZ9eWNRzau41De7fRtEU7rrvhRsIadKWked8gvyh9oR51PdrWo3ubcBxOF4dPpvLrsSTSMu3sjj7H7uhzANisZppGBdE8KogWDYJp0SCIOoE+xY5jGMWHxIpI9aQiWxnknjzJ2TlvYz97BkwmQkePIWz8NZisOp0iIiIitdUjj/yV48eP0aVLNywWS6UcMyYunde/2sO5tBx8bBamjW1Pbp6zxN4/cOkeQCI1UUhoPa679X4GjbyR1T99ye6tazgevZ//vvB3AgJD6N53GD2vHElIaL0SH3+hHnW+PlZ6tI2gZ9tIDMPF6cRMDpxI5lBMCsdj08nOdXDoZAqHTqb8L5cAG40jAmkQHkCjegE0rOdPZJg/Vo3lFqkRVBW6DIZhkLpqBQmff4bhcGAJDiHqrhn4tWvv6dRERERExMNCQ8MIDQ2rlGM5nC6WbI7hu3XHcLoM6tXx5f4buhAUYCuxB5uIQFi9+lx3658YMe5Wdm9dyZZ1P5J0LpE1P33Fmp++olGztnTo2peO3fri59fokvFKmjsuPMSX8BBfruwUSWqGnZTMXDKz84ttSak5pGTYScn4X283AH8fK00iA2lcL5DGEQE0jggkMtQPs7lo4e1iPWPVG06kalCRrZScGRnEznuXzJ07APDv1JmIqXdhreAJbEVEREREzncwJpnPVhzhRFz+3G9dW9Zl6ph2BPrZis3BJiLFBQaHctW4m5kxfTrfLFzK+p9/4NjhXzl57AAnjx1g6Tfv07hZazp27c2gAf1w2iIuGu9CPd38fKzUC/WlRcMQDhxLJiPbzrm0HJLSckhKyyUpLYfUTDuZOQ72HU9m3/Hkwsd6Wc1EhvoRFeZHVJg/EWF+1An0pl4dX2zW4j1lfbytVE7/WRG5GBXZSiHr4AFi587BkZyEyWql7g0TCRk2Qks1i4iIiFSg6OhonnvuOXbs2IG/vz8TJkzggQcewGazXfrBNYxhGBw9k8b3G44X9oDx97EyeURr+rSP0H2pSBlYrVY6de9H6069SUs5x75dm9i7cwMxR/cTc+wQMccOsfibj7B5+9K4eVuatepE4+ZtiWrQDJt38bnVLqWgcBYZ6le4zWw2ER7sS0JKNifi0omJS+dkfAb2PBcn4zM4GZ9RLE6ArxdB/jYC/bwI9LMREmijS8u6NK4XSICPtVr8PVCvvOrpUs8tXTsV2S7KcDo598N3JP3wHRgGXhERRM24G58mTT2dmoiIiEiNlpqayu23307Tpk15/fXXiYuL4/nnnycnJ4cnn3zS0+lVmsycPLYfTGDVjtMcj83vuWYxmxjYtT7j+zUj2L/2FRxFKkJQSBh9Bo2hz6AxZGWkcGR//gIJxw7vJT09jSP7d3Bkf/6oJpPJRFi9+jRu2pIunTuCrS7BoREEh9a77PkYrRYzjSMDad80tLBA4XIZJKRkc/ZcFrFJWZxNyuJ0QganEzLJzXOSkZ1HRnbRXqvLt5wCwNtmITzYh7rB+cNW64b4EB7sS2iQN6FBPvhXgSKcE8i5SK9b9cqrmi513UDXDlRku6C8c+eInTub7MOHAAi6sj/1Jt+K2efyP7EQERERkcvz2WefkZmZyRtvvEFISAgATqeTZ555hpkzZxIRcfHhW9WVy2VwMj6DgzHJ/Ho8if3Hk3G68t94Wy1merevx9grmxJRx+8SkUSkrAKD6tBvyBj6Dx5Nk6hAfl6/k4P7dnL8yK+ciYkmLfUciXGnSYw7zfbNqwsfZ7FYqRMWQWh4FCF16hIUUpd6ERFktW5CSrYNq7cfPr7+mM1FFyAxmfK/ClY5tVhMRIblL4hQsD89O49dRxJJy8wlNdNORlZ+oS09K4+sHAc5dgepGXZy7U5OJWRyKiGzxJ/Ny2qmToA3dQJ/+wryIdjfhr+PF/6+VgJ8vfD3seJjs+JlNeNlMeNlNRfOD+cyDJxOA6fLhdNlYM9zFS62kv+vC7vDRa7did3h/O3fom0yc/I4l5qDPc+F0zCwmExYLCYs5vxj1Q32wc/bitVixuZlxtvLgs3Lgs1qxttmwWa1YPMy42OzYvMy42WxYDbnFz/zz2X++skmU/4ZtVjMuMxmUtJycDhchefCMH475QYYBd/D/45pNWOxXHyxmNrSc8tkMpGTk8e+40nY85wYRv7PbhjgwsBsMuFjs9ChWRgBPl615ryUREW2ErhycznxzJO4sjIx+/hQb8rtBPXu6+m0RERERGqNNWvW0Ldv38ICG8Do0aN56qmnWL9+Pdddd53nkisjwzDIsee/wczMdpCT58RxLJkTp1OIS8riVEImpxPzh4mdr2G4P73bRzCgS32C/NRzTaQymc1m6jdsRlhEI64cMg6AjLQUzp46yrm4E6QkxHD02HHOxZ8hL89OYvxpEuNPXzCeyWTG1y8AP/9A/AICCQgMZlVUON4+vvj6+OLt44OPry8+Pj74+OT/6+vri5e3D2fic3C5TFgtFsJ8rYQHWLGY/fD396ZLq0gcThPp2XmcS8vlXGrO/77SckjJyCU9K488h4v4lGziU7Iv7zyYTPlFlXKdzdI5dLISDlJKVosJm5flt0JffmHPx2bB12bFx9tCgK8NP28Lvt5WfL2t+Hnnby/8b1v+vzYvs8d7ELoMA3uek+xcJzl2Bzl2J9m5Rf/NyskjO9dJVm4eWblOsnN++zfXQWZOfkG34IOfknhZzdisZmxeFnxslt9+fgs+3tbCc1ZwXnzPO2+/3+djsxRb+KO6MBm1ucR4AS6HA3viOUxWK5agIEyVtAR7VWGxmHE6XZduKBVC59+zdP49S+ffs3T+y8dsNnn8Brom6du3L9dffz0PP/xwke0DBgxgwoQJxbaXlmEYuC7yBqE8Ct6oFNxeG7/9X/6/pX9zajKBl9WClzW/N4XlMt5ouAyDPIeLC93hm01gtZov2OZS+xXj4m1MmDAwirStrj9LbY6R3wMqvxuU1WIqZQwDl8uFy+nE6XTgcjnzv3c5MVwunE5npfbuKfp6ZCr43yX+Dv32GKP4pjJk8L+Hmn6/53+HKCmn3x+ypJyLnsqSWlSv1+PzOjKWjVHif9ZYJd9umQgKCsLPt2JGH5b2Pk892UpgtlrxiayZQxBK61LdYqVi6fx7ls6/Z+n8e5bOv1QVaWlpBAUVX8U9ODiY1NTUMsc1/TYsqSL4+5rx9/WqkNilZSG/QHcpl2qjGIqhGO6NISK1g+6kRUREREREREREyklFNhERERGpcoKCgkhPTy+2PTU1leDgYA9kJCIiInJxKrKJiIiISJXTvHlzjh49WmRbeno6CQkJNG/e3ENZiYiIiFyYimwiIiIiUuUMHDiQDRs2kJaWVrht6dKlmM1m+vXr58HMREREREqm1UVFREREpMpJTU1lzJgxNGvWjJkzZxIXF8fzzz/PuHHjePLJJz2dnoiIiEgxKrKJiIiISJUUHR3Ns88+y44dO/D392fChAk8+OCD2Gw2T6cmIiIiUoyKbCIiIiIiIiIiIuWkOdlERERERERERETKSUU2ERERERERERGRclKRTUREREREREREpJxUZBMRERERERERESknFdlERERERERERETKSUU2ERERERERERGRclKRTUrkdDp55513uOWWW+jduze9evViypQpbN261dOp1UjR0dHceeeddO3alX79+vHiiy9it9s9nVatsGTJEu6++24GDhxI165dmTBhAl9++SWGYXg6tVopMzOTgQMH0qZNG/bs2ePpdGqNb775hmuuuYZOnTrRu3dv7rrrLnJycjydlkiNpdf9ylPa1/kvvviCq666ik6dOjF+/HhWrVpVLFZ6ejp//etf6dWrF926deNPf/oT8fHxxdpt376dSZMm0blzZ4YMGcKcOXOKHc8wDObMmcPgwYPp3LkzkyZNYufOncVixcXFcd9999GtWzd69erF3/72NzIyMsp3UmqIi90z6HpWH5e6B1m5ciXjx4+nU6dOXHXVVXz11VfFYtjtdl544QX69etH165dufPOOzl69GixdqX92+vO509tsmLFCm688Ua6detG//79uf/++zl58mSxdjX+99MQKUFGRobRs2dP4x//+IexatUqY/Xq1cY999xjtGvXztiwYYOn06tRUlJSjH79+hm33HKLsWbNGuOLL74wevToYTzzzDOeTq1WmDhxovHggw8aixYtMjZs2GD85z//Mdq2bWu8/vrrnk6tVnrxxReNK6+80mjdurWxe/duT6dTK7z11ltGt27djNmzZxubN282li5dajz11FNGRkaGp1MTqZH0ul+5SvM6/8MPPxht2rQxXn75ZWPjxo3GE088YbRv397YsWNHkVhTp041Bg4caCxatMhYvny5MXbsWGP8+PFGXl5eYZvjx48bXbt2Ne655x5jw4YNxvvvv2906NDBmDt3bpFYs2fPNjp06GC8//77xoYNG4x77rnH6NatmxETE1PYxm63G2PHjjXGjh1rrFixwli0aJExcOBAY8aMGRVzsqqZC90z6HpWH5e6B9myZYvRrl0744knnjA2btxovPzyy0abNm2MJUuWFInzxBNPGD169DC++OILY82aNcbkyZONAQMGGGlpaYVtSvu3153Pn9pk06ZNRtu2bY1HH33UWL9+vbFo0SJj5MiRxvDhw43s7OzCdrXh91NFNimRw+EwUlJSim0bNWqUMXPmTA9lVTPNmjXL6Nq1q5GcnFy47bPPPjPatWtnxMbGei6xWuLcuXPFtj3++ONG9+7dDafT6YGMaq8jR44YXbt2NebPn68iWyWJjo422rdvb/z888+eTkWk1tDrfuUqzev8yJEjjYceeqhIm0mTJhl33XVX4ffbt283Wrdubaxdu7ZwW3R0tNGmTRtj0aJFhdueeOIJY8iQIUZubm7htpdeesno2bNn4bacnByje/fuxksvvVTYJjc31xgyZIjx1FNPFW77/vvvjTZt2hjR0dGF29auXWu0bt3a2LVr1+WeihrlYvcMup7VQ2nuQaZOnWpMmjSpyLaHHnrIGD16dOH3Z8+eNdq1a2d89tlnhduSk5ONrl27GnPmzCncVtq/ve58/tQmTzzxhDF06FDD5XIVbtu4caPRunVrY8uWLYXbasPvp4aLSoksFgvBwcHFtrVp06bWd4N1tzVr1tC3b19CQkIKt40ePRqXy8X69es9l1gtERoaWmxbu3btyMjIICsrywMZ1V7PPfccN910E82aNfN0KrXG119/TcOGDRk0aJCnUxGpNfS6X7ku9Tp/8uRJjh8/zujRo4u0ufrqq9m4cWPhULI1a9YQFBREv379Cts0b96cdu3asWbNmsJta9asYdiwYdhstiKx0tLS2LFjB5A/vCkjI6PIMW02GyNGjCgWq02bNjRv3rxwW79+/QgJCWH16tVlPSU1woXuGXQ9q49L3YPY7XY2b97MqFGjimy/+uqriY6O5tSpUwCsW7cOl8tVpF1ISAj9+vUrdv4v9bfX3c+f2sThcODv74/JZCrcFhgYCFA4fLO2/H6qyCal5nA42LVrV5EnnpTf0aNHi53ToKAgwsPDS5xLQCretm3biIiIICAgwNOp1BpLly7l0KFD3HPPPZ5OpVbZtWsXrVu35q233qJv37507NiRm266iV27dnk6NZEaS6/7nnf+63zBOf99saZFixbk5eUVzid09OhRmjVrVuQNJOS/8SuIkZWVxdmzZ4td3+bNm2MymQrbFfz7+3YtWrTgzJkzhfNRlfRcMZlMNGvWrFY/Vy52z6DrWX1c6h4kJiaGvLy8Es8rUOT8h4WFFesg0qJFiyLntTR/e935/KltrrvuOqKjo/nkk09IT0/n5MmT/Pe//6V9+/Z0794dqD2/nyqySanNnTuXuLg47rjjDk+nUqOkpaURFBRUbHtwcDCpqakeyKh227p1K4sXL2bq1KmeTqXWyM7O5vnnn+fBBx9UYbOSJSQksG7dOhYuXMhTTz3Fm2++iclkYurUqZw7d87T6YnUSHrd96zfv84XnPPfX5OC7wv2p6WlFfbKON/51y09Pb3EWDabDV9f3yKxbDYb3t7exY5pGMZlHbO2udQ9g65n9XGpe5DyXsugoKAi57U0f3vd+fypbXr27Mkbb7zBSy+9RM+ePRk+fDjnzp3jnXfewWKxALXn99N6Wa2lWktPTy/VUM9GjRoV6XIJsH79el5//XX++Mc/0rFjx4pKUcSjYmNjefDBB+nduze33Xabp9OpNd5++23CwsK4/vrrPZ1KrWMYBllZWbz66qu0bdsWgC5dujB06FA+/vhj7r//fg9nKCLiPnqdr/50z1BzXOoepH///h7OUC7H9u3beeSRR5g4cSKDBw8mJSWFt956ixkzZvDpp5/i4+Pj6RQrjYpstcjSpUt5/PHHL9lu8eLFhd1wAfbu3ct9993H2LFjuffeeysyxVopKCiosBJ/vtTU1GLdnqXipKWlMX36dEJCQnj99dcxm9XRtzKcPn2a9957jzfffLPw96BgLrysrCwyMzPx9/f3ZIo1WlBQECEhIYU3t5A/j0n79u05cuSIBzMTqbn0uu8ZF3qdLzjn6enphIeHF2l//v6goCBiY2OLxT3/uhX0gvj99bXb7WRnZxeJZbfbyc3NLdK7Ii0tDZPJVKRdRkZGiceMiooqw1mo3kpzz6DrWX1c6h5kzJgxQPHzX9K1LOm8pqWlFfmbWpq/ve58/tQ2zz33HH369OHRRx8t3Na1a1cGDx7MwoULmTRpUq35/VSRrRa58cYbufHGGy/rMSdOnGD69Ol069aN5557roIyq91KGrufnp5OQkKC5r+rJDk5OcycOZP09HQWLFhQYldhqRinTp0iLy+PGTNmFNt322230aVLFz7//HMPZFY7tGzZkpiYmBL35ebmVnI2IrWDXvcr38Ve5wvO+e/n4zl69CheXl40atSosN3GjRsxDKPIPEHHjh2jdevWAPj5+REVFVXs+h47dgzDMArjF/x77NixIgWGo0ePUr9+/cIeH82bN+fQoUNFYhmGwbFjx4pMCF5blOae4aWXXgJ0PauDS92DNG7cGC8vL44ePcqAAQMK9/1+jq3mzZuTmJhYrMD1++dAaf72uvPvQW0THR3NsGHDimyLjIykTp06hde5tvy9VVcNuaD4+HimTp1KVFQUr732Gl5eXp5OqUYaOHAgGzZsKKzgQ36vQ7PZXCtfcCubw+HggQce4OjRo8ydO5eIiAhPp1SrtGvXjg8//LDI12OPPQbAM888w1NPPeXhDGu2IUOGkJKSwv79+wu3JScns3fvXjp06ODBzERqLr3uV65Lvc43atSIpk2bsnTp0iLbFy9eTN++fQunUBk4cCCpqals3LixsM2xY8fYt28fAwcOLNw2cOBAVqxYQV5eXpFYQUFBdOvWDYDu3bsTEBDAkiVLCtvk5eXx008/FYt14MABjh8/Xrht48aNpKSk1MpVoUtzz6DrWX1c6h7EZrPRu3dvfvzxxyKPKxh11bBhQwD69++P2Wzmp59+KmyTmprKunXrip3/S/3tdffzpzapX78++/btK7Lt9OnTJCcn06BBA6AW/b01REqQnZ1tjB8/3ujWrZuxYsUKY8eOHYVfe/fu9XR6NUpKSorRr18/49ZbbzXWrl1rfPnll0bPnj2NZ555xtOp1QqPP/640bp1a+O9994r8jzfsWOHkZub6+n0aqVNmzYZrVu3Nnbv3u3pVGo8p9NpXH/99cbw4cONRYsWGcuXLzcmTpxo9OrVy4iPj/d0eiI1kl73K1dpXue///57o02bNsarr75qbNq0yXjyySeN9u3bG9u3by8Sa+rUqcagQYOMxYsXGytWrDDGjh1rjB8/3sjLyytsc/z4caNr167GfffdZ2zYsMGYN2+e0aFDB2Pu3LlFYs2ePdvo2LGjMW/ePGPDhg3GfffdZ3Tr1s2IiYkpbGO3242xY8caY8eONVauXGksWrTIGDRokDFjxowKPGPVS0n3DLqe1UNp7kG2bNlitGvXznjqqaeMTZs2Ga+++qrRpk0bY/HixUViPfHEE0bPnj2NL7/80li7dq1x6623GgMGDDDS0tIK25T2b687nz+1ybx584zWrVsbzz77rLF+/Xpj0aJFxtixY40rr7zSSEpKKmxXG34/TYZhGJdXlpPa4NSpU8W6exZo0KABK1eurOSMarbo6GieffZZduzYgb+/PxMmTODBBx8stgCFuN/QoUM5ffp0iftWrFhR+CmZVJ7Nmzdz22238eWXX9KpUydPp1PjJSUl8a9//YtVq1aRl5dHz549eeyxx2jZsqWnUxOpsfS6X3lK+zr/xRdf8M4773DmzBmaNWvGQw89xJAhQ4q0T09P51//+hfLli3D4XDQv39/Hn/88WK947Zv387zzz/P/v37CQ0N5ZZbbmH69OlFhj0ZhsGcOXP49NNPSUpKol27djz22GOFvS8KxMXF8dxzz7Fu3TqsVisjRozgr3/9q1bj/s2F7hl0PauH0tyDrFixgldeeYVjx45Rv359ZsyYwQ033FAkjt1u5+WXX2bhwoVkZmbSvXt3Hn/88SLzjEPp//a68/lTWxiGwWeffcb8+fM5efIk/v7+dO3alQcffLDYdajpv58qsomIiIiIiIiIiJST5mQTEREREREREREpJxXZREREREREREREyklFNhERERERERERkXJSkU1ERERERERERKScVGQTEREREREREREpJxXZREREREREREREyklFNhERERERERERkXJSkU1ERERERERERKScVGQTqcU2b95MmzZtWLp0qadTcbs2bdrw+uuvV0jsU6dO0aZNG77++usKiV8VPfroowwdOrTItoo8xyIiIiKXY8qUKUyZMsUjx66N94YiUjKrpxMQEfdq06ZNqdp9+OGHFZxJxVu9ejW7d+/mvvvu83QqF3XmzBlmzZrFunXriI+PJzAwkO7duzNt2jS6d+/u6fQKxcXF8fnnnzN8+HDatWvn6XRERESkhjt48CBvvvkme/bsITExkZCQEFq2bMnQoUMrtWA2dOhQTp8+Xfh9aGgozZo1484772TEiBGVloeIVH8qsonUMC+++GKR7xcuXMj69euLbW/RogXR0dGVmZrbrV69mk8++aTEItvu3buxWCweyKqobdu2MWPGDABuvPFGWrRoQWJiIt988w2TJ0/mySefZPLkyR7OMl98fDxvvPEGDRo0KFZke/bZZzEMw0OZiYiISE2zfft2brvtNurXr8+NN95IeHg4Z8+eZdeuXXz44YeV3iutXbt23HnnnUD+PdGCBQu49957efrpp7n55psv+tgGDRqwe/durFa9vRap7fRXQKSGmTBhQpHvd+3axfr164ttB6pckS0rKws/Pz+3xPL29nZLnPJITU3l/vvvx8fHh/nz59O4cePCfXfeeSfTpk3jueeeo3379nTt2tVziZaCl5eXp1MQERGRGmTWrFkEBgby5ZdfEhQUVGTfuXPnKj2fiIiIIvfL11xzDSNHjmTevHkXLLI5HA5cLhc2m61K3HuKiOdpTjYRweVy8fbbbzNw4EA6derE7bffzokTJ4q127VrF9OmTaNHjx506dKFW2+9lW3bthVrt2/fPu666y66d+9Ot27duP3229m5c2eRNl9//TVt2rThl19+4emnn6Zv374MGjSocP/q1auZPHkyXbt2pVu3bsyYMYPDhw8X7n/00Uf55JNPgPwhsgVfBUqaLywuLo6//vWv9O/fn44dOzJ06FCeeuop7HY7ACkpKbzwwguMGzeObt260b17d+666y4OHDhw+ScVWLBgAQkJCfzlL38pUmAD8PHx4fnnnwfgzTffLNz++uuvlzjkt+B8nTp1qnDb8uXLmTFjRuHPM3z4cN58802cTmeRx06ZMoWxY8dy5MgRpkyZQpcuXRgwYADvvPNOYZvNmzdzww03APDYY48Vns+CuUVKmpOtJHFxcTz22GNceeWVdOzYkTFjxvDll18Wa/fRRx8xZswYunTpwhVXXMF1113H999/f8n4IiIiUjPExMTQsmXLYgU2gLCwsML//uqrr7jtttvo27cvHTt25Oqrr+bTTz8t1THsdjuvvfYaI0aMoGPHjgwaNIgXX3yx8N7vYsLDw2nevHnhMNKCedfeffdd5s2bx/Dhw+nUqRPR0dEXnJMtOjqa+++/nz59+tC5c2euuuoqXn755SJtSnvvJCLVg3qyiQjvvPMOJpOJqVOnkpGRwdy5c3n44Yf54osvCtts3LiR6dOn07FjR+69915MJhNff/01t99+O59++imdO3cG4PDhw9xyyy34+/tz1113YbVaWbBgAVOmTOHjjz+mS5cuRY79zDPPEBoayj333ENWVhYA3377LY8++ij9+/fn4YcfJjs7m/nz5zN58mS++eYbGjZsyKRJk4iPjy9xKGxJ4uLiuOGGG0hPT2fixIk0b96cuLg4fvzxR3JycrDZbJw8eZLly5czatQoGjZsSGJiIgsWLODWW29l0aJFREREXNZ5XblyJd7e3lx99dUl7m/UqBE9evRg48aN5ObmXvYnoN988w1+fn7ceeed+Pn5sWnTJl577TUyMjL4v//7vyJtU1NTueuuuxgxYgSjR4/mxx9/5D//+Q+tW7dm0KBBtGjRgj/96U+89tprTJo0iR49egBc1pxxiYmJTJw4EZPJxC233EJoaChr1qzhb3/7GxkZGdxxxx0AfP755zz33HNcddVV3HbbbeTm5nLw4EF27drFuHHjLusciIiISPXUoEEDduzYwaFDh2jduvUF282fP59WrVoxdOhQrFYrq1at4plnnsEwDG655ZYLPs7lcnH33Xezbds2Jk6cSIsWLTh06BAffPABx48f56233rpofnl5ecTGxhISElJk+9dff01ubi4TJ07EZrMRHByMy+Uq9vgDBw5wyy23YLVamTRpEg0aNCAmJoaVK1fy4IMPAqW/dxKR6kNFNhEhNzeXb7/9FpvNBkBQUBD/+Mc/Cm96DMPg6aefpnfv3sydOxeTyQTATTfdxJgxY3jllVd47733AHjllVfIy8tj/vz5NGrUCMjvbj9q1Cj+/e9/8/HHHxc5dnBwMPPmzSucPy0zM5N//OMf3HjjjTz77LOF7a699lpGjRrF7NmzefbZZ+nWrRtNmza94FDY3/vvf/9LYmIin3/+OZ06dSrcfv/99xfONdamTRt+/PFHzOb/dfKdMGECo0eP5ssvv+See+65rPMaHR1Ns2bNCs9rSQp68x0/frzUi1YUeOmll/Dx8Sn8/uabb+bJJ59k/vz5PPjgg0WOGx8fzwsvvMA111wDwA033MDQoUP56quvGDRoEHXr1mXgwIG89tprdO3atVTn9PdefvllnE4n33//PXXq1CnM6aGHHuKNN97gpptuwsfHh59//plWrVrx2muvXfYxREREpGaYOnUq06dP55prrqFz58706NGDvn370rt37yLTVHz88cdF7nduvfVWpk2bxvvvv3/RItv333/Phg0b+Oijj+jZs2fh9latWvHUU0+xffv2Ih8mOhwOkpKSgPz7pjlz5pCYmFhsbrjY2FiWLVtGaGho4bbzRxoUeO655zAMg2+++Yb69esXbn/44YcL/7u0904iUn1ouKiIcN111xUpyBTciJw8eRKA/fv3c/z4ccaNG0dycjJJSUkkJSWRlZVF37592bJlCy6XC6fTyfr16xk+fHhhgQ2gXr16jB07lm3btpGRkVHk2BMnTiyyQMGGDRtIS0tjzJgxhcdJSkrCbDbTpUsXNm/efNk/n8vlYvny5QwZMqRIga1AQdHQZrMVFticTifJycn4+fnRrFkz9u3bd9nHzczMxN/f/6JtCvZnZmZedvzzb7oyMjJISkqiZ8+eZGdnc/To0SJt/fz8ihTObDYbnTp1KrzG5WUYBj/99BNDhw7FMIwi165///6kp6ezd+9eIL+IGxsby+7du91ybBEREal++vXrx2effcbQoUM5cOAAc+fOZdq0aQwcOJAVK1YUtjv/fic9PZ2kpCR69erFyZMnSU9Pv2D8pUuX0qJFC5o3b17kvqRPnz4Axe4p161bR9++fenbty8TJkxg6dKlTJgwoUhRDGDkyJFFCmwlSUpKYsuWLVx//fVFCmzwv/vOy7l3EpHqQz3ZRKTYi3/B3BhpaWkAHD9+HKDYEMTzpaenY7fbyc7OplmzZsX2t2jRApfLxdmzZ2nVqlXh9oYNGxZpV3Cs22+/vcTjBAQEXPyHKUFSUhIZGRlFjlsSl8vFhx9+yKeffsqpU6eKzG32+6ECpeHv73/J4lnB/vPnHimtw4cP88orr7Bp06Zixcvf33RGRkYW3tQVCA4O5uDBg5d93JIkJSWRlpbGggULWLBgwQXbAEyfPp0NGzZw44030qRJE/r168fYsWMLh6iKiIhI7dC5c2feeOMN7HY7Bw4cYPny5cybN4/777+fb7/9lpYtW7Jt2zZef/11du7cSXZ2dpHHp6enExgYWGLsEydOEB0dTd++fUvc//vFFbp06cIDDzyAyWTCx8eHFi1alDhf3O/vXUtS8CHmxYbBXs69k4hUHyqyiUiR4ZHnKxhGWfDvI488Qrt27Ups6+fnV6pJZH/v9/OQFRzrxRdfJDw8vFj783u9udusWbN49dVXuf7667n//vsJDg7GbDbzz3/+szCvy9GiRQv27duH3W6/4JDRgwcP4uXlVTjf2+8LYQV+v5hBWloat956KwEBAfzpT3+icePGeHt7s3fvXv7zn/8UmxukIs8bUHi88ePHc+2115bYpmA4bIsWLVi6dCk///wza9eu5aeffuLTTz/lnnvu4U9/+lOF5ikiIiJVj81mo3PnznTu3JmmTZvy2GOPsXTpUsaPH88dd9xB8+bNefTRR4mKisLLy4vVq1czb968EudCK+ByuWjdujWPPfZYifsjIyOLfF+nTh2uvPLKS+bqruGbl3PvJCLVh4psInJJBUM/AwICLnrzERoaiq+vL8eOHSu27+jRo5jNZqKiokp1rLCwsEve6FyoIFVSXgEBAUVWJy3Jjz/+SO/evfnnP/9ZZHtaWlrhPBmXY+jQoezYsYMlS5aUOMfZqVOn2LZtG8OGDSu8YTu/F+H5n56eOXOmyGN/+eUXUlJSeOONN7jiiiuKxCyr0p7PkoSGhuLv74/L5SrVDaqfnx9XX301V199NXa7nfvuu49Zs2Yxc+bMy14AQkRERGqOjh07Avnzoq1cuRK73c7bb79dZORFaaYPady4MQcOHKBv377luscpi4L72UOHDl2wzeXeO4lI9aA52UTkkjp27Ejjxo157733Shz+WNCV3WKx0K9fP1asWFGk2JOYmMgPP/xAjx49Ljncc8CAAQQEBDB79mzy8vIueCwAX19f4H/DWi/EbDYzfPhwVq1axZ49e4rtL+ilZrFYivVYW7JkCXFxcReNfyGTJk0iPDycf//738XmPsvNzeWxxx7DZDJx1113FW5v3LgxAFu2bCnclpWVxbffflvsZzo/d8hfpr60S9qXpLTnsyQWi4WrrrqKH3/8scQbyvOvW3JycpF9NpuNFi1aYBhGiddcREREap5NmzaVOFJg9erVADRv3rywJ/757dLT0/nqq68uGX/06NHExcXx+eefF9uXk5NTuKp9RQgNDeWKK67gq6++KvZB6fn3naW9dxKR6kM92UTkksxmM8899xzTp09n7NixXHfddURERBAXF8fmzZsJCAhg1qxZADzwwANs2LCByZMnM3nyZCwWCwsWLMBut/OXv/zlkscKCAjg6aef5pFHHuG6667j6quvJjQ0lDNnzrB69Wq6d+/Ok08+CUCHDh2A/NWb+vfvj8ViYcyYMSXGfeihh1i/fj1TpkwpXMY9ISGBpUuX8umnnxIUFMTgwYN58803eeyxx+jWrRuHDh3i+++/L7KIw+UIDg7m1VdfZcaMGVx77bXceOONtGjRgsTERL755htOnjzJE088QZcuXQof069fP+rXr8/f/vY3jh49isVi4auvvqJOnTpFbtK6detGcHAwjz76KFOmTMFkMrFw4cIyDWst0LhxY4KCgvjss8/w9/fHz8+Pzp07l/rn//Of/8zmzZuZOHEiN954Iy1btiQ1NZW9e/eyceNGfvnlFwCmTZtG3bp16d69O2FhYRw9epSPP/6YQYMGlWnOPREREal+nnvu0C7dfwAAAz5JREFUObKzsxkxYgTNmzcnLy+P7du3s2TJEho0aMB1111HYmIiXl5e/OEPf+Cmm24iMzOTL774grCwMBISEi4af8KECSxZsoSnnnqKzZs30717d5xOJ0ePHmXp0qXMnTu3xAWx3OXxxx/n5ptv5tprr2XSpEk0bNiQ06dP8/PPP7Nw4UKg9PdOIlJ9qMgmIqXSu3dvFixYwFtvvcXHH39MVlYW4eHhdO7cmUmTJhW2a9WqFZ988gkvvfQSs2fPxjAMOnfuzL///e8ixaSLGTduHPXq1WPOnDm8++672O12IiIi6NmzJ9ddd11hu5EjRzJlyhQWLVrEd999h2EYFyyyRURE8Pnnn/Pqq6/y/fffk5GRQUREBAMHDiwcqvmHP/yB7Oxsvv/+exYvXkz79u2ZPXs2L730UpnPW48ePfjuu++YPXs2S5cuJT4+HofDAcC8efOKTcbr5eXFG2+8wTPPPMOrr75KeHg4t99+O0FBQUXmFKlTpw6zZs3ihRde4JVXXiEoKIjx48fTt29fpk2bVqZcvby8eP755/nvf//L008/jcPh4F//+lepi2x169bliy++4M0332TZsmXMnz+fkJAQWrZsWWRlrkmTJvH999/z/vvvk5WVRWRkJFOmTOGPf/xjmfIWERGR6ueRRx5h6dKlrF69mgULFpCXl0f9+vWZPHkyd999N0FBQQQFBfHaa6/xyiuv8MILL1C3bl1uvvlmQkND+etf/3rR+GazmTfffJN58+axcOFCli1bhq+vLw0bNmTKlCklLtTlTm3bti2895w/fz65ubnUr1+f0aNHF7Yp7b2TiFQfJqM83R5EROSybdy4kenTp9OjRw/eeeedCy6KICIiIiIiItWH5mQTEalkffv25YUXXmDz5s089thj5RriKSIiIiIiIlWDerKJiIiIiIiIiIiUk3qyiYiIiIiIiIiIlJOKbCIiIiIiIiIiIuWkIpuIiIiIiIiIiEg5qcgmIiIiIiIiIiJSTiqyiYiIiIiIiIiIlJOKbCIiIiIiIiIiIuWkIpuIiIiIiIiIiEg5qcgmIiIiIiIiIiJSTiqyiYiIiIiIiIiIlJOKbCIiIiIiIiIiIuX0/4+MmBobfdp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551384" y="5877272"/>
            <a:ext cx="6192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забудьте сделать обратное преобразование после предсказания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980728"/>
            <a:ext cx="3850595" cy="27678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3861048"/>
            <a:ext cx="3927103" cy="28803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512" y="3573016"/>
            <a:ext cx="3960440" cy="229903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9336" y="1268760"/>
            <a:ext cx="9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TransformedTargetRegressor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1344" y="1628800"/>
            <a:ext cx="69127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'preprocessors'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preprocessors_num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'model'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TransformedTargetRegressor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regressor</a:t>
            </a:r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SGDRegressor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transformer=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PowerTransformer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68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79376" y="1484784"/>
            <a:ext cx="113052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ними и будем работать 1 семестр)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Шаги Работы с Данными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 с пропусками, дубликатами и странными значениями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– нормализуем / стандартизуем / степенно преобразуем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сводим к Циферкам /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Encoding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 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целевой переменной тоже можно поработать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Данные. 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8424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Шаги Работы с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Данными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8424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Шаги Работы с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Данными</a:t>
            </a:r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785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Типы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EAE346-1466-4149-8573-841D7DA0377B}"/>
              </a:ext>
            </a:extLst>
          </p:cNvPr>
          <p:cNvSpPr txBox="1"/>
          <p:nvPr/>
        </p:nvSpPr>
        <p:spPr>
          <a:xfrm>
            <a:off x="767408" y="1556792"/>
            <a:ext cx="4132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12048-938F-420D-AAE4-45B4A53A156B}"/>
              </a:ext>
            </a:extLst>
          </p:cNvPr>
          <p:cNvSpPr txBox="1"/>
          <p:nvPr/>
        </p:nvSpPr>
        <p:spPr>
          <a:xfrm>
            <a:off x="5303912" y="1052736"/>
            <a:ext cx="6048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Изображения / видео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55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1834660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79376" y="1330604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130804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554740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562852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630435" y="3059613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674551" y="3035314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407368" y="5301208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3850884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C5A135C-6230-4671-916E-9A4CE6803C87}"/>
              </a:ext>
            </a:extLst>
          </p:cNvPr>
          <p:cNvSpPr/>
          <p:nvPr/>
        </p:nvSpPr>
        <p:spPr>
          <a:xfrm>
            <a:off x="8324404" y="1316284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636F72D-3AE8-4693-ACF8-C16CE6154892}"/>
              </a:ext>
            </a:extLst>
          </p:cNvPr>
          <p:cNvSpPr/>
          <p:nvPr/>
        </p:nvSpPr>
        <p:spPr>
          <a:xfrm>
            <a:off x="9135273" y="169988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128B041-0FAA-4A1C-9F56-C2A4885204AF}"/>
              </a:ext>
            </a:extLst>
          </p:cNvPr>
          <p:cNvSpPr/>
          <p:nvPr/>
        </p:nvSpPr>
        <p:spPr>
          <a:xfrm>
            <a:off x="9984432" y="2050684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bool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3700</TotalTime>
  <Words>1828</Words>
  <Application>Microsoft Office PowerPoint</Application>
  <PresentationFormat>Широкоэкранный</PresentationFormat>
  <Paragraphs>677</Paragraphs>
  <Slides>59</Slides>
  <Notes>58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75" baseType="lpstr">
      <vt:lpstr>SimSun</vt:lpstr>
      <vt:lpstr>-apple-system</vt:lpstr>
      <vt:lpstr>Arial</vt:lpstr>
      <vt:lpstr>Calibri</vt:lpstr>
      <vt:lpstr>Cambria</vt:lpstr>
      <vt:lpstr>Cambria Math</vt:lpstr>
      <vt:lpstr>Comic Sans MS</vt:lpstr>
      <vt:lpstr>Courier New</vt:lpstr>
      <vt:lpstr>Helvetica Neue</vt:lpstr>
      <vt:lpstr>IBM Plex Mono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Ранее в Машинном Обучении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Яркость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Способы получения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я вижу МО</vt:lpstr>
      <vt:lpstr>Презентация PowerPoint</vt:lpstr>
      <vt:lpstr>Виды предварительной обработки данных</vt:lpstr>
      <vt:lpstr>Ознакомьтесь с данными</vt:lpstr>
      <vt:lpstr>Про «чистку» данных</vt:lpstr>
      <vt:lpstr>Презентация PowerPoint</vt:lpstr>
      <vt:lpstr>Про «чистку» данных</vt:lpstr>
      <vt:lpstr>Пропуски</vt:lpstr>
      <vt:lpstr>Получите базовую статистику по данным</vt:lpstr>
      <vt:lpstr>Первичный Анализ</vt:lpstr>
      <vt:lpstr>Презентация PowerPoint</vt:lpstr>
      <vt:lpstr>Презентация PowerPoint</vt:lpstr>
      <vt:lpstr>Визуализация</vt:lpstr>
      <vt:lpstr>Про парадокс Симпсона</vt:lpstr>
      <vt:lpstr>Про парадокс Симпсона (х2)</vt:lpstr>
      <vt:lpstr>Презентация PowerPoint</vt:lpstr>
      <vt:lpstr>Визуализация</vt:lpstr>
      <vt:lpstr>Презентация PowerPoint</vt:lpstr>
      <vt:lpstr>Стандартизация</vt:lpstr>
      <vt:lpstr>Нормализация</vt:lpstr>
      <vt:lpstr>«Робастное» масштабирование</vt:lpstr>
      <vt:lpstr>Стандартизация</vt:lpstr>
      <vt:lpstr>Презентация PowerPoint</vt:lpstr>
      <vt:lpstr>Презентация PowerPoint</vt:lpstr>
      <vt:lpstr>Презентация PowerPoint</vt:lpstr>
      <vt:lpstr>One-hot Encoding</vt:lpstr>
      <vt:lpstr>Презентация PowerPoint</vt:lpstr>
      <vt:lpstr>Презентация PowerPoint</vt:lpstr>
      <vt:lpstr>Презентация PowerPoint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177</cp:revision>
  <dcterms:created xsi:type="dcterms:W3CDTF">2019-05-20T04:53:11Z</dcterms:created>
  <dcterms:modified xsi:type="dcterms:W3CDTF">2025-09-08T12:30:25Z</dcterms:modified>
</cp:coreProperties>
</file>